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7" r:id="rId2"/>
  </p:sldMasterIdLst>
  <p:notesMasterIdLst>
    <p:notesMasterId r:id="rId28"/>
  </p:notesMasterIdLst>
  <p:handoutMasterIdLst>
    <p:handoutMasterId r:id="rId29"/>
  </p:handoutMasterIdLst>
  <p:sldIdLst>
    <p:sldId id="259" r:id="rId3"/>
    <p:sldId id="263" r:id="rId4"/>
    <p:sldId id="267" r:id="rId5"/>
    <p:sldId id="265" r:id="rId6"/>
    <p:sldId id="266" r:id="rId7"/>
    <p:sldId id="268" r:id="rId8"/>
    <p:sldId id="270" r:id="rId9"/>
    <p:sldId id="269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E9E8"/>
    <a:srgbClr val="AFABAB"/>
    <a:srgbClr val="F34840"/>
    <a:srgbClr val="F9A5A1"/>
    <a:srgbClr val="EE6017"/>
    <a:srgbClr val="F04942"/>
    <a:srgbClr val="E45B17"/>
    <a:srgbClr val="004B57"/>
    <a:srgbClr val="6DCFF6"/>
    <a:srgbClr val="1989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 showGuides="1">
      <p:cViewPr>
        <p:scale>
          <a:sx n="83" d="100"/>
          <a:sy n="83" d="100"/>
        </p:scale>
        <p:origin x="-2430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754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6959292006825723E-2"/>
          <c:y val="0.1392195513647117"/>
          <c:w val="0.55645370807019789"/>
          <c:h val="0.76582219365955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AFABAB"/>
              </a:solidFill>
            </c:spPr>
          </c:dPt>
          <c:dPt>
            <c:idx val="1"/>
            <c:spPr>
              <a:solidFill>
                <a:srgbClr val="F9A5A1"/>
              </a:solidFill>
            </c:spPr>
          </c:dPt>
          <c:dPt>
            <c:idx val="2"/>
            <c:spPr>
              <a:solidFill>
                <a:srgbClr val="F34840"/>
              </a:solidFill>
            </c:spPr>
          </c:dPt>
          <c:dLbls>
            <c:dLbl>
              <c:idx val="0"/>
              <c:layout>
                <c:manualLayout>
                  <c:x val="-0.14695475456492904"/>
                  <c:y val="-1.7753381854860209E-5"/>
                </c:manualLayout>
              </c:layout>
              <c:dLblPos val="outEnd"/>
              <c:showPercent val="1"/>
            </c:dLbl>
            <c:dLbl>
              <c:idx val="1"/>
              <c:layout>
                <c:manualLayout>
                  <c:x val="8.247699404066644E-2"/>
                  <c:y val="-0.19629749933753601"/>
                </c:manualLayout>
              </c:layout>
              <c:dLblPos val="outEnd"/>
              <c:showPercent val="1"/>
            </c:dLbl>
            <c:dLbl>
              <c:idx val="2"/>
              <c:layout>
                <c:manualLayout>
                  <c:x val="0.1273607444100513"/>
                  <c:y val="4.072104113663751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a:t>33%</a:t>
                    </a:r>
                  </a:p>
                </c:rich>
              </c:tx>
              <c:dLblPos val="outEnd"/>
              <c:showPercent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Трудоспособное население</c:v>
                </c:pt>
                <c:pt idx="1">
                  <c:v>Моложе трудоспособного</c:v>
                </c:pt>
                <c:pt idx="2">
                  <c:v>Старше трудоспособного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17</c:v>
                </c:pt>
                <c:pt idx="2">
                  <c:v>33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9388253478476969"/>
          <c:y val="0.12164739173228349"/>
          <c:w val="0.30380554524925263"/>
          <c:h val="0.62016705274792749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ВРП (в млн. руб.)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1.9267299228052981E-2"/>
          <c:y val="0.25023577612177672"/>
          <c:w val="0.90016035854554377"/>
          <c:h val="0.6181375844581115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34840"/>
            </a:solidFill>
            <a:ln>
              <a:noFill/>
            </a:ln>
            <a:effectLst/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ВРП Миллионов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59-4F56-A393-3D82ECC287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9A5A1"/>
            </a:solidFill>
            <a:ln>
              <a:noFill/>
            </a:ln>
            <a:effectLst/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ВРП Миллионов рублей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59-4F56-A393-3D82ECC287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(прогноз)</c:v>
                </c:pt>
              </c:strCache>
            </c:strRef>
          </c:tx>
          <c:spPr>
            <a:solidFill>
              <a:srgbClr val="AFABAB"/>
            </a:solidFill>
            <a:ln>
              <a:noFill/>
            </a:ln>
            <a:effectLst/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ВРП Миллионов рублей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59-4F56-A393-3D82ECC28781}"/>
            </c:ext>
          </c:extLst>
        </c:ser>
        <c:dLbls>
          <c:showVal val="1"/>
        </c:dLbls>
        <c:overlap val="-25"/>
        <c:axId val="81016704"/>
        <c:axId val="81018240"/>
      </c:barChart>
      <c:catAx>
        <c:axId val="81016704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81018240"/>
        <c:crosses val="autoZero"/>
        <c:auto val="1"/>
        <c:lblAlgn val="ctr"/>
        <c:lblOffset val="100"/>
      </c:catAx>
      <c:valAx>
        <c:axId val="8101824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8101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537639474193121"/>
          <c:y val="0.88388905543503149"/>
          <c:w val="0.70718714901463819"/>
          <c:h val="7.222643022238937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Объемы производства</a:t>
            </a:r>
            <a:r>
              <a:rPr lang="ru-RU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промышленной продукции (млн.руб.)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"/>
          <c:y val="2.1875000000000012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747968684987165E-2"/>
          <c:y val="0.15948449803149656"/>
          <c:w val="0.94510147129987199"/>
          <c:h val="0.633732283464567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34840"/>
            </a:solidFill>
            <a:ln>
              <a:noFill/>
            </a:ln>
            <a:effectLst/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Производство электронного и оптического оборудования</c:v>
                </c:pt>
                <c:pt idx="1">
                  <c:v>Производство пищевых продуктов</c:v>
                </c:pt>
                <c:pt idx="2">
                  <c:v>Деревообработка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169.2</c:v>
                </c:pt>
                <c:pt idx="1">
                  <c:v>41.8</c:v>
                </c:pt>
                <c:pt idx="2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59-4F56-A393-3D82ECC287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9A5A1"/>
            </a:solidFill>
            <a:ln>
              <a:noFill/>
            </a:ln>
            <a:effectLst/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Производство электронного и оптического оборудования</c:v>
                </c:pt>
                <c:pt idx="1">
                  <c:v>Производство пищевых продуктов</c:v>
                </c:pt>
                <c:pt idx="2">
                  <c:v>Деревообработка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222.9</c:v>
                </c:pt>
                <c:pt idx="1">
                  <c:v>40.300000000000004</c:v>
                </c:pt>
                <c:pt idx="2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59-4F56-A393-3D82ECC287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AFABAB"/>
            </a:solidFill>
            <a:ln>
              <a:noFill/>
            </a:ln>
            <a:effectLst/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Производство электронного и оптического оборудования</c:v>
                </c:pt>
                <c:pt idx="1">
                  <c:v>Производство пищевых продуктов</c:v>
                </c:pt>
                <c:pt idx="2">
                  <c:v>Деревообработка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386.5</c:v>
                </c:pt>
                <c:pt idx="1">
                  <c:v>40.300000000000004</c:v>
                </c:pt>
                <c:pt idx="2">
                  <c:v>11.2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59-4F56-A393-3D82ECC28781}"/>
            </c:ext>
          </c:extLst>
        </c:ser>
        <c:gapWidth val="219"/>
        <c:overlap val="-27"/>
        <c:axId val="89707648"/>
        <c:axId val="89709184"/>
      </c:barChart>
      <c:catAx>
        <c:axId val="897076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9709184"/>
        <c:crosses val="autoZero"/>
        <c:auto val="1"/>
        <c:lblAlgn val="ctr"/>
        <c:lblOffset val="100"/>
      </c:catAx>
      <c:valAx>
        <c:axId val="89709184"/>
        <c:scaling>
          <c:orientation val="minMax"/>
        </c:scaling>
        <c:axPos val="l"/>
        <c:majorGridlines>
          <c:spPr>
            <a:ln w="3175" cap="flat" cmpd="sng" algn="ctr">
              <a:solidFill>
                <a:srgbClr val="F34840">
                  <a:alpha val="1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70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025126897572097"/>
          <c:y val="0.91730019685039366"/>
          <c:w val="0.41591855213888324"/>
          <c:h val="6.394980314960629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Товарооборот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"/>
          <c:y val="2.1875000000000044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747968684987165E-2"/>
          <c:y val="0.15948449803149697"/>
          <c:w val="0.94510147129987299"/>
          <c:h val="0.6337322834645682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34840"/>
            </a:solidFill>
            <a:ln>
              <a:noFill/>
            </a:ln>
            <a:effectLst/>
          </c:spPr>
          <c:dLbls>
            <c:showVal val="1"/>
            <c:showSerName val="1"/>
          </c:dLbls>
          <c:cat>
            <c:strRef>
              <c:f>Лист1!$A$2</c:f>
              <c:strCache>
                <c:ptCount val="1"/>
                <c:pt idx="0">
                  <c:v>Товарооборот на душу населения (тыс. руб.)
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59-4F56-A393-3D82ECC287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9A5A1"/>
            </a:solidFill>
            <a:ln>
              <a:noFill/>
            </a:ln>
            <a:effectLst/>
          </c:spPr>
          <c:dLbls>
            <c:showVal val="1"/>
            <c:showSerName val="1"/>
          </c:dLbls>
          <c:cat>
            <c:strRef>
              <c:f>Лист1!$A$2</c:f>
              <c:strCache>
                <c:ptCount val="1"/>
                <c:pt idx="0">
                  <c:v>Товарооборот на душу населения (тыс. руб.)
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59-4F56-A393-3D82ECC287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AFABAB"/>
            </a:solidFill>
            <a:ln>
              <a:noFill/>
            </a:ln>
            <a:effectLst/>
          </c:spPr>
          <c:dLbls>
            <c:showVal val="1"/>
            <c:showSerName val="1"/>
          </c:dLbls>
          <c:cat>
            <c:strRef>
              <c:f>Лист1!$A$2</c:f>
              <c:strCache>
                <c:ptCount val="1"/>
                <c:pt idx="0">
                  <c:v>Товарооборот на душу населения (тыс. руб.)
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119.1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59-4F56-A393-3D82ECC28781}"/>
            </c:ext>
          </c:extLst>
        </c:ser>
        <c:gapWidth val="219"/>
        <c:overlap val="-27"/>
        <c:axId val="118551296"/>
        <c:axId val="118552832"/>
      </c:barChart>
      <c:catAx>
        <c:axId val="1185512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8552832"/>
        <c:crosses val="autoZero"/>
        <c:auto val="1"/>
        <c:lblAlgn val="ctr"/>
        <c:lblOffset val="100"/>
      </c:catAx>
      <c:valAx>
        <c:axId val="118552832"/>
        <c:scaling>
          <c:orientation val="minMax"/>
        </c:scaling>
        <c:axPos val="l"/>
        <c:majorGridlines>
          <c:spPr>
            <a:ln w="3175" cap="flat" cmpd="sng" algn="ctr">
              <a:solidFill>
                <a:srgbClr val="F34840">
                  <a:alpha val="1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55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Розничная торговля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"/>
          <c:y val="2.1875000000000044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747968684987165E-2"/>
          <c:y val="0.15948449803149697"/>
          <c:w val="0.94510147129987299"/>
          <c:h val="0.6337322834645682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34840"/>
            </a:solidFill>
            <a:ln>
              <a:noFill/>
            </a:ln>
            <a:effectLst/>
          </c:spPr>
          <c:dLbls>
            <c:showVal val="1"/>
            <c:showSerName val="1"/>
          </c:dLbls>
          <c:cat>
            <c:strRef>
              <c:f>Лист1!$A$2</c:f>
              <c:strCache>
                <c:ptCount val="1"/>
                <c:pt idx="0">
                  <c:v>Динамика оборотов розничной торговли (млн. руб.)
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1527.6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59-4F56-A393-3D82ECC287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9A5A1"/>
            </a:solidFill>
          </c:spPr>
          <c:dLbls>
            <c:showVal val="1"/>
            <c:showSerName val="1"/>
          </c:dLbls>
          <c:cat>
            <c:strRef>
              <c:f>Лист1!$A$2</c:f>
              <c:strCache>
                <c:ptCount val="1"/>
                <c:pt idx="0">
                  <c:v>Динамика оборотов розничной торговли (млн. руб.)
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1580.9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dLbls>
            <c:showVal val="1"/>
            <c:showSerName val="1"/>
          </c:dLbls>
          <c:cat>
            <c:strRef>
              <c:f>Лист1!$A$2</c:f>
              <c:strCache>
                <c:ptCount val="1"/>
                <c:pt idx="0">
                  <c:v>Динамика оборотов розничной торговли (млн. руб.)
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1611.7</c:v>
                </c:pt>
              </c:numCache>
            </c:numRef>
          </c:val>
        </c:ser>
        <c:gapWidth val="219"/>
        <c:overlap val="-27"/>
        <c:axId val="118616448"/>
        <c:axId val="118617984"/>
      </c:barChart>
      <c:catAx>
        <c:axId val="1186164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8617984"/>
        <c:crosses val="autoZero"/>
        <c:auto val="1"/>
        <c:lblAlgn val="ctr"/>
        <c:lblOffset val="100"/>
      </c:catAx>
      <c:valAx>
        <c:axId val="118617984"/>
        <c:scaling>
          <c:orientation val="minMax"/>
        </c:scaling>
        <c:axPos val="l"/>
        <c:majorGridlines>
          <c:spPr>
            <a:ln w="3175" cap="flat" cmpd="sng" algn="ctr">
              <a:solidFill>
                <a:srgbClr val="F34840">
                  <a:alpha val="1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61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CDC92C-F3C1-469D-BABA-7CB5F029A98B}" type="doc">
      <dgm:prSet loTypeId="urn:microsoft.com/office/officeart/2005/8/layout/hList7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B2F16C1-593A-4648-962C-0ECAD2B104BA}">
      <dgm:prSet custT="1"/>
      <dgm:spPr/>
      <dgm:t>
        <a:bodyPr/>
        <a:lstStyle/>
        <a:p>
          <a:pPr algn="l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Исполнение соглашения между Правительством Новгородской области и  Администрацией муниципального района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C66A5430-89E3-4FC3-B3E4-5890148DD481}" type="parTrans" cxnId="{E8D14ABB-FA11-4DAD-BC08-6ECA7554C0C4}">
      <dgm:prSet/>
      <dgm:spPr/>
      <dgm:t>
        <a:bodyPr/>
        <a:lstStyle/>
        <a:p>
          <a:endParaRPr lang="ru-RU"/>
        </a:p>
      </dgm:t>
    </dgm:pt>
    <dgm:pt modelId="{8738F952-7FDC-479A-9F1D-16E562A76B2B}" type="sibTrans" cxnId="{E8D14ABB-FA11-4DAD-BC08-6ECA7554C0C4}">
      <dgm:prSet/>
      <dgm:spPr/>
      <dgm:t>
        <a:bodyPr/>
        <a:lstStyle/>
        <a:p>
          <a:endParaRPr lang="ru-RU"/>
        </a:p>
      </dgm:t>
    </dgm:pt>
    <dgm:pt modelId="{11092606-18ED-4817-8926-73DE7DF4B59E}">
      <dgm:prSet custT="1"/>
      <dgm:spPr/>
      <dgm:t>
        <a:bodyPr/>
        <a:lstStyle/>
        <a:p>
          <a:pPr algn="l"/>
          <a:r>
            <a:rPr lang="ru-RU" sz="1400" dirty="0" smtClean="0">
              <a:latin typeface="Arial" pitchFamily="34" charset="0"/>
              <a:cs typeface="Arial" pitchFamily="34" charset="0"/>
            </a:rPr>
            <a:t>Проведение капитального ремонта средних общеобразовательных школ № 1 и №2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EEDFF7A4-E06A-465A-ACC2-8F6F4DD1FE01}" type="parTrans" cxnId="{F68B08EB-616F-4747-A783-261A2A0C4E09}">
      <dgm:prSet/>
      <dgm:spPr/>
      <dgm:t>
        <a:bodyPr/>
        <a:lstStyle/>
        <a:p>
          <a:endParaRPr lang="ru-RU"/>
        </a:p>
      </dgm:t>
    </dgm:pt>
    <dgm:pt modelId="{B0A2BA4A-C844-4791-AE34-2500E281ECD1}" type="sibTrans" cxnId="{F68B08EB-616F-4747-A783-261A2A0C4E09}">
      <dgm:prSet/>
      <dgm:spPr/>
      <dgm:t>
        <a:bodyPr/>
        <a:lstStyle/>
        <a:p>
          <a:endParaRPr lang="ru-RU"/>
        </a:p>
      </dgm:t>
    </dgm:pt>
    <dgm:pt modelId="{0BE87CFE-14B0-468A-AB0D-321C2FE20E67}">
      <dgm:prSet custT="1"/>
      <dgm:spPr/>
      <dgm:t>
        <a:bodyPr/>
        <a:lstStyle/>
        <a:p>
          <a:pPr algn="l"/>
          <a:r>
            <a:rPr lang="ru-RU" sz="1400" dirty="0" smtClean="0">
              <a:latin typeface="Arial" pitchFamily="34" charset="0"/>
              <a:cs typeface="Arial" pitchFamily="34" charset="0"/>
            </a:rPr>
            <a:t>Проведение ремонта  муниципальных дорог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E42D8016-5A93-40FF-B3F1-780DA21504B5}" type="parTrans" cxnId="{DBE1672F-01F5-43E3-9E54-10A897198090}">
      <dgm:prSet/>
      <dgm:spPr/>
      <dgm:t>
        <a:bodyPr/>
        <a:lstStyle/>
        <a:p>
          <a:endParaRPr lang="ru-RU"/>
        </a:p>
      </dgm:t>
    </dgm:pt>
    <dgm:pt modelId="{121817C5-8875-44D2-8C60-AA59D4F39015}" type="sibTrans" cxnId="{DBE1672F-01F5-43E3-9E54-10A897198090}">
      <dgm:prSet/>
      <dgm:spPr/>
      <dgm:t>
        <a:bodyPr/>
        <a:lstStyle/>
        <a:p>
          <a:endParaRPr lang="ru-RU"/>
        </a:p>
      </dgm:t>
    </dgm:pt>
    <dgm:pt modelId="{24099E5B-0A56-464C-9C74-917B60D9902F}" type="pres">
      <dgm:prSet presAssocID="{86CDC92C-F3C1-469D-BABA-7CB5F029A9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279E1F-9A10-40E9-B27E-9CC7323DE5DF}" type="pres">
      <dgm:prSet presAssocID="{86CDC92C-F3C1-469D-BABA-7CB5F029A98B}" presName="fgShape" presStyleLbl="fgShp" presStyleIdx="0" presStyleCnt="1" custScaleX="99818" custScaleY="75814" custLinFactNeighborX="-436" custLinFactNeighborY="-772"/>
      <dgm:spPr>
        <a:noFill/>
        <a:ln>
          <a:noFill/>
        </a:ln>
      </dgm:spPr>
    </dgm:pt>
    <dgm:pt modelId="{544FCFE1-05D0-464E-9A88-730EE114F90F}" type="pres">
      <dgm:prSet presAssocID="{86CDC92C-F3C1-469D-BABA-7CB5F029A98B}" presName="linComp" presStyleCnt="0"/>
      <dgm:spPr/>
    </dgm:pt>
    <dgm:pt modelId="{95070F93-A6CF-4C7A-98CA-3DBCB6EDBCB2}" type="pres">
      <dgm:prSet presAssocID="{AB2F16C1-593A-4648-962C-0ECAD2B104BA}" presName="compNode" presStyleCnt="0"/>
      <dgm:spPr/>
    </dgm:pt>
    <dgm:pt modelId="{B260AA8B-C725-4CF3-94E2-E78168B228EF}" type="pres">
      <dgm:prSet presAssocID="{AB2F16C1-593A-4648-962C-0ECAD2B104BA}" presName="bkgdShape" presStyleLbl="node1" presStyleIdx="0" presStyleCnt="3" custLinFactNeighborX="-1476"/>
      <dgm:spPr/>
      <dgm:t>
        <a:bodyPr/>
        <a:lstStyle/>
        <a:p>
          <a:endParaRPr lang="ru-RU"/>
        </a:p>
      </dgm:t>
    </dgm:pt>
    <dgm:pt modelId="{F654B5B2-DE45-4CAF-B020-1B704AA6D0CD}" type="pres">
      <dgm:prSet presAssocID="{AB2F16C1-593A-4648-962C-0ECAD2B104B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E97A1-8B79-4167-B5B1-A916E43C4518}" type="pres">
      <dgm:prSet presAssocID="{AB2F16C1-593A-4648-962C-0ECAD2B104BA}" presName="invisiNode" presStyleLbl="node1" presStyleIdx="0" presStyleCnt="3"/>
      <dgm:spPr/>
    </dgm:pt>
    <dgm:pt modelId="{8DAE4183-A0DD-4A23-8489-3158F8A52956}" type="pres">
      <dgm:prSet presAssocID="{AB2F16C1-593A-4648-962C-0ECAD2B104BA}" presName="imagNode" presStyleLbl="fgImgPlace1" presStyleIdx="0" presStyleCnt="3" custScaleX="115075" custLinFactNeighborX="-2649" custLinFactNeighborY="-143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2DA31B7-4B61-44CE-A754-EB72307C4B51}" type="pres">
      <dgm:prSet presAssocID="{8738F952-7FDC-479A-9F1D-16E562A76B2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3863E28-AC93-4AFB-A839-5F1236D069F2}" type="pres">
      <dgm:prSet presAssocID="{11092606-18ED-4817-8926-73DE7DF4B59E}" presName="compNode" presStyleCnt="0"/>
      <dgm:spPr/>
    </dgm:pt>
    <dgm:pt modelId="{5CEE4012-4B0A-4DE5-83C1-AD3FB130FDD9}" type="pres">
      <dgm:prSet presAssocID="{11092606-18ED-4817-8926-73DE7DF4B59E}" presName="bkgdShape" presStyleLbl="node1" presStyleIdx="1" presStyleCnt="3"/>
      <dgm:spPr/>
      <dgm:t>
        <a:bodyPr/>
        <a:lstStyle/>
        <a:p>
          <a:endParaRPr lang="ru-RU"/>
        </a:p>
      </dgm:t>
    </dgm:pt>
    <dgm:pt modelId="{2FC71274-EFF6-48D3-BC27-DDCAC8B50B59}" type="pres">
      <dgm:prSet presAssocID="{11092606-18ED-4817-8926-73DE7DF4B59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3A24-26D3-45CB-BAB7-C92763FB6AB4}" type="pres">
      <dgm:prSet presAssocID="{11092606-18ED-4817-8926-73DE7DF4B59E}" presName="invisiNode" presStyleLbl="node1" presStyleIdx="1" presStyleCnt="3"/>
      <dgm:spPr/>
    </dgm:pt>
    <dgm:pt modelId="{0A650121-D4BF-401B-B9B8-627D0194E1B6}" type="pres">
      <dgm:prSet presAssocID="{11092606-18ED-4817-8926-73DE7DF4B59E}" presName="imagNode" presStyleLbl="fgImgPlace1" presStyleIdx="1" presStyleCnt="3" custScaleX="117259" custLinFactNeighborX="-1589" custLinFactNeighborY="-1536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16AA85E-65B0-48D0-92C1-0D235CB5F64F}" type="pres">
      <dgm:prSet presAssocID="{B0A2BA4A-C844-4791-AE34-2500E281ECD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2864182-CDCF-407F-9EE4-08196FD526D8}" type="pres">
      <dgm:prSet presAssocID="{0BE87CFE-14B0-468A-AB0D-321C2FE20E67}" presName="compNode" presStyleCnt="0"/>
      <dgm:spPr/>
    </dgm:pt>
    <dgm:pt modelId="{DE75B39B-C325-446B-9EE7-F872A1B5BA5B}" type="pres">
      <dgm:prSet presAssocID="{0BE87CFE-14B0-468A-AB0D-321C2FE20E67}" presName="bkgdShape" presStyleLbl="node1" presStyleIdx="2" presStyleCnt="3"/>
      <dgm:spPr/>
      <dgm:t>
        <a:bodyPr/>
        <a:lstStyle/>
        <a:p>
          <a:endParaRPr lang="ru-RU"/>
        </a:p>
      </dgm:t>
    </dgm:pt>
    <dgm:pt modelId="{EBB6C819-8497-4CB4-AA57-58D2145B6EFA}" type="pres">
      <dgm:prSet presAssocID="{0BE87CFE-14B0-468A-AB0D-321C2FE20E6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6612E-74ED-4A5B-BAA5-8293FAAD33D4}" type="pres">
      <dgm:prSet presAssocID="{0BE87CFE-14B0-468A-AB0D-321C2FE20E67}" presName="invisiNode" presStyleLbl="node1" presStyleIdx="2" presStyleCnt="3"/>
      <dgm:spPr/>
    </dgm:pt>
    <dgm:pt modelId="{B87A671A-6F56-499A-ACDA-B2241B426C17}" type="pres">
      <dgm:prSet presAssocID="{0BE87CFE-14B0-468A-AB0D-321C2FE20E67}" presName="imagNode" presStyleLbl="fgImgPlace1" presStyleIdx="2" presStyleCnt="3" custScaleX="117325" custLinFactNeighborX="-1589" custLinFactNeighborY="-1218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5B66DDD-32C7-46A3-8A2F-4733A72B7BCC}" type="presOf" srcId="{11092606-18ED-4817-8926-73DE7DF4B59E}" destId="{5CEE4012-4B0A-4DE5-83C1-AD3FB130FDD9}" srcOrd="0" destOrd="0" presId="urn:microsoft.com/office/officeart/2005/8/layout/hList7"/>
    <dgm:cxn modelId="{DEC03010-4FA1-43FD-9190-C18FC625D1FE}" type="presOf" srcId="{B0A2BA4A-C844-4791-AE34-2500E281ECD1}" destId="{616AA85E-65B0-48D0-92C1-0D235CB5F64F}" srcOrd="0" destOrd="0" presId="urn:microsoft.com/office/officeart/2005/8/layout/hList7"/>
    <dgm:cxn modelId="{D04E850A-C7A9-4C23-AFA2-52F732E0EEBA}" type="presOf" srcId="{0BE87CFE-14B0-468A-AB0D-321C2FE20E67}" destId="{DE75B39B-C325-446B-9EE7-F872A1B5BA5B}" srcOrd="0" destOrd="0" presId="urn:microsoft.com/office/officeart/2005/8/layout/hList7"/>
    <dgm:cxn modelId="{ACBCDBCF-0F64-4AEB-81B9-EA903361D139}" type="presOf" srcId="{AB2F16C1-593A-4648-962C-0ECAD2B104BA}" destId="{B260AA8B-C725-4CF3-94E2-E78168B228EF}" srcOrd="0" destOrd="0" presId="urn:microsoft.com/office/officeart/2005/8/layout/hList7"/>
    <dgm:cxn modelId="{F7B47039-8000-4013-A071-2B0FB9532752}" type="presOf" srcId="{AB2F16C1-593A-4648-962C-0ECAD2B104BA}" destId="{F654B5B2-DE45-4CAF-B020-1B704AA6D0CD}" srcOrd="1" destOrd="0" presId="urn:microsoft.com/office/officeart/2005/8/layout/hList7"/>
    <dgm:cxn modelId="{432A5A96-E39A-4618-AA54-37909C86CBE3}" type="presOf" srcId="{0BE87CFE-14B0-468A-AB0D-321C2FE20E67}" destId="{EBB6C819-8497-4CB4-AA57-58D2145B6EFA}" srcOrd="1" destOrd="0" presId="urn:microsoft.com/office/officeart/2005/8/layout/hList7"/>
    <dgm:cxn modelId="{DBE1672F-01F5-43E3-9E54-10A897198090}" srcId="{86CDC92C-F3C1-469D-BABA-7CB5F029A98B}" destId="{0BE87CFE-14B0-468A-AB0D-321C2FE20E67}" srcOrd="2" destOrd="0" parTransId="{E42D8016-5A93-40FF-B3F1-780DA21504B5}" sibTransId="{121817C5-8875-44D2-8C60-AA59D4F39015}"/>
    <dgm:cxn modelId="{39F5E1C9-C784-424C-9986-5E24D57B0C3D}" type="presOf" srcId="{8738F952-7FDC-479A-9F1D-16E562A76B2B}" destId="{42DA31B7-4B61-44CE-A754-EB72307C4B51}" srcOrd="0" destOrd="0" presId="urn:microsoft.com/office/officeart/2005/8/layout/hList7"/>
    <dgm:cxn modelId="{3FCCE7D6-1171-4A9C-9F4A-777F24F99136}" type="presOf" srcId="{11092606-18ED-4817-8926-73DE7DF4B59E}" destId="{2FC71274-EFF6-48D3-BC27-DDCAC8B50B59}" srcOrd="1" destOrd="0" presId="urn:microsoft.com/office/officeart/2005/8/layout/hList7"/>
    <dgm:cxn modelId="{F68B08EB-616F-4747-A783-261A2A0C4E09}" srcId="{86CDC92C-F3C1-469D-BABA-7CB5F029A98B}" destId="{11092606-18ED-4817-8926-73DE7DF4B59E}" srcOrd="1" destOrd="0" parTransId="{EEDFF7A4-E06A-465A-ACC2-8F6F4DD1FE01}" sibTransId="{B0A2BA4A-C844-4791-AE34-2500E281ECD1}"/>
    <dgm:cxn modelId="{BA4CAA8A-7D0F-44ED-BF8B-598217186325}" type="presOf" srcId="{86CDC92C-F3C1-469D-BABA-7CB5F029A98B}" destId="{24099E5B-0A56-464C-9C74-917B60D9902F}" srcOrd="0" destOrd="0" presId="urn:microsoft.com/office/officeart/2005/8/layout/hList7"/>
    <dgm:cxn modelId="{E8D14ABB-FA11-4DAD-BC08-6ECA7554C0C4}" srcId="{86CDC92C-F3C1-469D-BABA-7CB5F029A98B}" destId="{AB2F16C1-593A-4648-962C-0ECAD2B104BA}" srcOrd="0" destOrd="0" parTransId="{C66A5430-89E3-4FC3-B3E4-5890148DD481}" sibTransId="{8738F952-7FDC-479A-9F1D-16E562A76B2B}"/>
    <dgm:cxn modelId="{DFAD35F9-6C6E-4267-BD6B-B81358A21C7B}" type="presParOf" srcId="{24099E5B-0A56-464C-9C74-917B60D9902F}" destId="{EE279E1F-9A10-40E9-B27E-9CC7323DE5DF}" srcOrd="0" destOrd="0" presId="urn:microsoft.com/office/officeart/2005/8/layout/hList7"/>
    <dgm:cxn modelId="{4A2AC026-ECD5-4D10-8402-D06F537D2B62}" type="presParOf" srcId="{24099E5B-0A56-464C-9C74-917B60D9902F}" destId="{544FCFE1-05D0-464E-9A88-730EE114F90F}" srcOrd="1" destOrd="0" presId="urn:microsoft.com/office/officeart/2005/8/layout/hList7"/>
    <dgm:cxn modelId="{7EC9D774-314E-48AF-869B-EE48D1A67AE4}" type="presParOf" srcId="{544FCFE1-05D0-464E-9A88-730EE114F90F}" destId="{95070F93-A6CF-4C7A-98CA-3DBCB6EDBCB2}" srcOrd="0" destOrd="0" presId="urn:microsoft.com/office/officeart/2005/8/layout/hList7"/>
    <dgm:cxn modelId="{5B22BEC5-4CA8-4397-B1B3-F5A71D2492B3}" type="presParOf" srcId="{95070F93-A6CF-4C7A-98CA-3DBCB6EDBCB2}" destId="{B260AA8B-C725-4CF3-94E2-E78168B228EF}" srcOrd="0" destOrd="0" presId="urn:microsoft.com/office/officeart/2005/8/layout/hList7"/>
    <dgm:cxn modelId="{0F2865D8-7684-4201-8199-159BA3B7E547}" type="presParOf" srcId="{95070F93-A6CF-4C7A-98CA-3DBCB6EDBCB2}" destId="{F654B5B2-DE45-4CAF-B020-1B704AA6D0CD}" srcOrd="1" destOrd="0" presId="urn:microsoft.com/office/officeart/2005/8/layout/hList7"/>
    <dgm:cxn modelId="{7F2628A2-0E26-440F-B9DB-503812443E1C}" type="presParOf" srcId="{95070F93-A6CF-4C7A-98CA-3DBCB6EDBCB2}" destId="{763E97A1-8B79-4167-B5B1-A916E43C4518}" srcOrd="2" destOrd="0" presId="urn:microsoft.com/office/officeart/2005/8/layout/hList7"/>
    <dgm:cxn modelId="{BFD02B5C-0C38-4C87-A2B1-0AE655B9D497}" type="presParOf" srcId="{95070F93-A6CF-4C7A-98CA-3DBCB6EDBCB2}" destId="{8DAE4183-A0DD-4A23-8489-3158F8A52956}" srcOrd="3" destOrd="0" presId="urn:microsoft.com/office/officeart/2005/8/layout/hList7"/>
    <dgm:cxn modelId="{DE522E48-7CE6-483B-B1EC-1EA2C37F384A}" type="presParOf" srcId="{544FCFE1-05D0-464E-9A88-730EE114F90F}" destId="{42DA31B7-4B61-44CE-A754-EB72307C4B51}" srcOrd="1" destOrd="0" presId="urn:microsoft.com/office/officeart/2005/8/layout/hList7"/>
    <dgm:cxn modelId="{431C9A78-53D4-42F6-B484-6B8E9F0E9671}" type="presParOf" srcId="{544FCFE1-05D0-464E-9A88-730EE114F90F}" destId="{33863E28-AC93-4AFB-A839-5F1236D069F2}" srcOrd="2" destOrd="0" presId="urn:microsoft.com/office/officeart/2005/8/layout/hList7"/>
    <dgm:cxn modelId="{AC87DA01-4CDD-45EB-A2F3-D9E994935710}" type="presParOf" srcId="{33863E28-AC93-4AFB-A839-5F1236D069F2}" destId="{5CEE4012-4B0A-4DE5-83C1-AD3FB130FDD9}" srcOrd="0" destOrd="0" presId="urn:microsoft.com/office/officeart/2005/8/layout/hList7"/>
    <dgm:cxn modelId="{965DDB48-CE83-4FCC-B1B1-01B9472FB489}" type="presParOf" srcId="{33863E28-AC93-4AFB-A839-5F1236D069F2}" destId="{2FC71274-EFF6-48D3-BC27-DDCAC8B50B59}" srcOrd="1" destOrd="0" presId="urn:microsoft.com/office/officeart/2005/8/layout/hList7"/>
    <dgm:cxn modelId="{A24B6172-3903-4EC1-9930-378F6CC83B06}" type="presParOf" srcId="{33863E28-AC93-4AFB-A839-5F1236D069F2}" destId="{10A83A24-26D3-45CB-BAB7-C92763FB6AB4}" srcOrd="2" destOrd="0" presId="urn:microsoft.com/office/officeart/2005/8/layout/hList7"/>
    <dgm:cxn modelId="{2067FFAF-F4E1-442A-B829-9D4FCFBD6787}" type="presParOf" srcId="{33863E28-AC93-4AFB-A839-5F1236D069F2}" destId="{0A650121-D4BF-401B-B9B8-627D0194E1B6}" srcOrd="3" destOrd="0" presId="urn:microsoft.com/office/officeart/2005/8/layout/hList7"/>
    <dgm:cxn modelId="{7B0E265C-15F4-42DE-A760-E674D1FDFDF1}" type="presParOf" srcId="{544FCFE1-05D0-464E-9A88-730EE114F90F}" destId="{616AA85E-65B0-48D0-92C1-0D235CB5F64F}" srcOrd="3" destOrd="0" presId="urn:microsoft.com/office/officeart/2005/8/layout/hList7"/>
    <dgm:cxn modelId="{4AD6D239-BB16-4A70-90B3-929519081531}" type="presParOf" srcId="{544FCFE1-05D0-464E-9A88-730EE114F90F}" destId="{D2864182-CDCF-407F-9EE4-08196FD526D8}" srcOrd="4" destOrd="0" presId="urn:microsoft.com/office/officeart/2005/8/layout/hList7"/>
    <dgm:cxn modelId="{09977F50-8771-4486-9B59-858EC2348B56}" type="presParOf" srcId="{D2864182-CDCF-407F-9EE4-08196FD526D8}" destId="{DE75B39B-C325-446B-9EE7-F872A1B5BA5B}" srcOrd="0" destOrd="0" presId="urn:microsoft.com/office/officeart/2005/8/layout/hList7"/>
    <dgm:cxn modelId="{CC53BE1B-4CA4-4DFC-9CCA-29E37792C343}" type="presParOf" srcId="{D2864182-CDCF-407F-9EE4-08196FD526D8}" destId="{EBB6C819-8497-4CB4-AA57-58D2145B6EFA}" srcOrd="1" destOrd="0" presId="urn:microsoft.com/office/officeart/2005/8/layout/hList7"/>
    <dgm:cxn modelId="{52C76164-8F3C-4572-B222-F932AF606890}" type="presParOf" srcId="{D2864182-CDCF-407F-9EE4-08196FD526D8}" destId="{4496612E-74ED-4A5B-BAA5-8293FAAD33D4}" srcOrd="2" destOrd="0" presId="urn:microsoft.com/office/officeart/2005/8/layout/hList7"/>
    <dgm:cxn modelId="{7D9D36BE-B3BF-4510-8728-59E9CC43CE84}" type="presParOf" srcId="{D2864182-CDCF-407F-9EE4-08196FD526D8}" destId="{B87A671A-6F56-499A-ACDA-B2241B426C17}" srcOrd="3" destOrd="0" presId="urn:microsoft.com/office/officeart/2005/8/layout/hList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77276-D5A3-4C42-B53D-6D65E9619CDF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2CABB-FE75-4E95-B3AC-A6DC2C3AF1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1316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841C1-8CFC-4A10-86DC-E5C8C15AD1D5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85C2C-2C20-40C6-9386-811BECB79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70967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4700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12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153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054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297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352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0604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487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9806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1526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4557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518916-FE2C-4303-8678-CA27A2E7B6BD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770CE21-8CBF-4326-901A-2E73F1CA9DC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99105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056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34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635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34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685800" y="1285540"/>
            <a:ext cx="8750122" cy="0"/>
          </a:xfrm>
          <a:prstGeom prst="line">
            <a:avLst/>
          </a:prstGeom>
          <a:ln w="28575"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463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7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4B57"/>
          </a:solidFill>
          <a:latin typeface="Fedra Sans Pro Medium" panose="020B060404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099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67000"/>
            <a:ext cx="9144000" cy="4572000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355272" y="1925132"/>
            <a:ext cx="6250652" cy="22225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sz="2400" b="1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План социально-экономического развития Солецкого муниципального района на 2019 год</a:t>
            </a:r>
            <a:endParaRPr lang="ru-RU" sz="24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114550" y="614504"/>
            <a:ext cx="5932170" cy="311326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sz="1400" spc="4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 СОЛЕЦКОГО МУНИЦИПАЛЬНОГО РАЙОНА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1740" y="172942"/>
            <a:ext cx="617132" cy="8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74920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rgbClr val="AFABAB"/>
                </a:solidFill>
              </a:rPr>
              <a:t>1</a:t>
            </a:r>
            <a:r>
              <a:rPr lang="ru-RU" altLang="ru-RU" sz="5000" dirty="0" smtClean="0">
                <a:solidFill>
                  <a:srgbClr val="F34840"/>
                </a:solidFill>
              </a:rPr>
              <a:t>0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sp>
        <p:nvSpPr>
          <p:cNvPr id="11" name="Заголовок 6">
            <a:extLst>
              <a:ext uri="{FF2B5EF4-FFF2-40B4-BE49-F238E27FC236}">
                <a16:creationId xmlns="" xmlns:a16="http://schemas.microsoft.com/office/drawing/2014/main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28650" y="1751013"/>
            <a:ext cx="78867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Потребительский рынок</a:t>
            </a:r>
            <a:endParaRPr lang="ru-RU" sz="24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740" y="172942"/>
            <a:ext cx="617132" cy="8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14550" y="625935"/>
            <a:ext cx="6000750" cy="254176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sz="1400" spc="4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 СОЛЕЦКОГО МУНИЦИПАЛЬНОГО РАЙОНА</a:t>
            </a:r>
            <a:endParaRPr sz="1400" spc="4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7230" y="2155805"/>
            <a:ext cx="7898130" cy="923330"/>
          </a:xfrm>
          <a:prstGeom prst="rect">
            <a:avLst/>
          </a:prstGeom>
          <a:solidFill>
            <a:srgbClr val="FEE9E8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Населению района реализовано товаров на сумму более 1611,7млн. рублей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8660" y="3105835"/>
            <a:ext cx="7898130" cy="369332"/>
          </a:xfrm>
          <a:prstGeom prst="rect">
            <a:avLst/>
          </a:prstGeom>
          <a:solidFill>
            <a:srgbClr val="FEE9E8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Товарооборот на душу населения 119,1 тыс.руб.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AEBC3954-C7C6-42AE-ABAC-4329492C4C2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106278489"/>
              </p:ext>
            </p:extLst>
          </p:nvPr>
        </p:nvGraphicFramePr>
        <p:xfrm>
          <a:off x="4907279" y="3543300"/>
          <a:ext cx="3733801" cy="304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xmlns="" id="{AEBC3954-C7C6-42AE-ABAC-4329492C4C2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106278489"/>
              </p:ext>
            </p:extLst>
          </p:nvPr>
        </p:nvGraphicFramePr>
        <p:xfrm>
          <a:off x="738943" y="3486150"/>
          <a:ext cx="3741617" cy="3211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818236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740" y="172942"/>
            <a:ext cx="617132" cy="8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30400" y="468770"/>
            <a:ext cx="6634480" cy="32004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sz="1400" b="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 СОЛЕЦКОГО МУНИЦИПАЛЬНОГО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590" y="172942"/>
            <a:ext cx="10906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5000" b="0" dirty="0" smtClean="0">
                <a:solidFill>
                  <a:srgbClr val="AFABAB"/>
                </a:solidFill>
              </a:rPr>
              <a:t>1</a:t>
            </a:r>
            <a:r>
              <a:rPr lang="ru-RU" sz="5000" b="0" dirty="0" smtClean="0">
                <a:solidFill>
                  <a:srgbClr val="F34840"/>
                </a:solidFill>
              </a:rPr>
              <a:t>1</a:t>
            </a:r>
            <a:endParaRPr lang="ru-RU" sz="5000" b="0" dirty="0">
              <a:solidFill>
                <a:srgbClr val="F3484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9759" y="1251300"/>
            <a:ext cx="852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 smtClean="0">
                <a:solidFill>
                  <a:srgbClr val="F34840"/>
                </a:solidFill>
                <a:latin typeface="Arial" pitchFamily="34" charset="0"/>
                <a:cs typeface="Arial" pitchFamily="34" charset="0"/>
              </a:rPr>
              <a:t>Малое предпринимательство</a:t>
            </a:r>
            <a:endParaRPr lang="ru-RU" sz="2400" b="0" i="1" dirty="0">
              <a:solidFill>
                <a:srgbClr val="F3484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C:\Users\User\Desktop\фото бизнес\IMG_1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8710" y="3939373"/>
            <a:ext cx="3657600" cy="230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User\Desktop\фото бизнес\IMG_13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7821" y="3813642"/>
            <a:ext cx="3378918" cy="2475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86554" y="1746927"/>
            <a:ext cx="3841218" cy="500066"/>
          </a:xfrm>
          <a:prstGeom prst="roundRect">
            <a:avLst/>
          </a:prstGeom>
          <a:solidFill>
            <a:srgbClr val="FEE9E8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 юридических лиц и 249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ИП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8243" y="2456911"/>
            <a:ext cx="5127867" cy="500066"/>
          </a:xfrm>
          <a:prstGeom prst="roundRect">
            <a:avLst/>
          </a:prstGeom>
          <a:solidFill>
            <a:srgbClr val="FEE9E8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31,7 % - доля участия в годовом объеме закупок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0052" y="3160534"/>
            <a:ext cx="8346788" cy="571504"/>
          </a:xfrm>
          <a:prstGeom prst="roundRect">
            <a:avLst/>
          </a:prstGeom>
          <a:solidFill>
            <a:srgbClr val="FEE9E8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Льготное кредитование в Новгородском фонде поддержки малого предпринимательства на сумму 4,5 млн. рублей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34720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200" y="173038"/>
            <a:ext cx="61753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30400" y="468313"/>
            <a:ext cx="6634480" cy="32067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sz="1400" b="0" spc="4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 СОЛЕЦКОГО МУНИЦИПАЛЬНОГО РАЙОНА</a:t>
            </a:r>
          </a:p>
        </p:txBody>
      </p:sp>
      <p:sp>
        <p:nvSpPr>
          <p:cNvPr id="223236" name="TextBox 6"/>
          <p:cNvSpPr txBox="1">
            <a:spLocks noChangeArrowheads="1"/>
          </p:cNvSpPr>
          <p:nvPr/>
        </p:nvSpPr>
        <p:spPr bwMode="auto">
          <a:xfrm>
            <a:off x="385763" y="173038"/>
            <a:ext cx="10906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5000" b="0" dirty="0" smtClean="0">
                <a:solidFill>
                  <a:srgbClr val="AFABAB"/>
                </a:solidFill>
              </a:rPr>
              <a:t>1</a:t>
            </a:r>
            <a:r>
              <a:rPr lang="ru-RU" sz="5000" dirty="0">
                <a:solidFill>
                  <a:srgbClr val="F34840"/>
                </a:solidFill>
              </a:rPr>
              <a:t>2</a:t>
            </a:r>
            <a:endParaRPr lang="ru-RU" sz="5000" b="0" dirty="0">
              <a:solidFill>
                <a:srgbClr val="F34840"/>
              </a:solidFill>
            </a:endParaRPr>
          </a:p>
        </p:txBody>
      </p:sp>
      <p:sp>
        <p:nvSpPr>
          <p:cNvPr id="27653" name="Прямоугольник 8"/>
          <p:cNvSpPr>
            <a:spLocks noChangeArrowheads="1"/>
          </p:cNvSpPr>
          <p:nvPr/>
        </p:nvSpPr>
        <p:spPr bwMode="auto">
          <a:xfrm>
            <a:off x="629920" y="1247775"/>
            <a:ext cx="70154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34840"/>
                </a:solidFill>
                <a:latin typeface="Arial" pitchFamily="34" charset="0"/>
                <a:cs typeface="Arial" pitchFamily="34" charset="0"/>
              </a:rPr>
              <a:t>Поддержка местных инициатив</a:t>
            </a:r>
            <a:endParaRPr lang="ru-RU" sz="2400" dirty="0">
              <a:solidFill>
                <a:srgbClr val="F348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9"/>
          <p:cNvSpPr/>
          <p:nvPr/>
        </p:nvSpPr>
        <p:spPr>
          <a:xfrm>
            <a:off x="5737861" y="3608898"/>
            <a:ext cx="2720340" cy="579562"/>
          </a:xfrm>
          <a:prstGeom prst="roundRect">
            <a:avLst/>
          </a:prstGeom>
          <a:solidFill>
            <a:schemeClr val="bg1"/>
          </a:solidFill>
          <a:ln>
            <a:solidFill>
              <a:srgbClr val="FFCC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Центр по работе с населением д.Песочки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9348" y="4212908"/>
            <a:ext cx="3538537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Скругленный прямоугольник 9"/>
          <p:cNvSpPr/>
          <p:nvPr/>
        </p:nvSpPr>
        <p:spPr>
          <a:xfrm>
            <a:off x="3729672" y="6131243"/>
            <a:ext cx="3436937" cy="435927"/>
          </a:xfrm>
          <a:prstGeom prst="roundRect">
            <a:avLst/>
          </a:prstGeom>
          <a:solidFill>
            <a:schemeClr val="bg1"/>
          </a:solidFill>
          <a:ln>
            <a:solidFill>
              <a:srgbClr val="FFCC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Благоустройство детской площадки  д.Горки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\\server1\Маша приемная\34 Плаксина Л.С\отчет Правительство\IMG_2498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5663" y="3995967"/>
            <a:ext cx="2270457" cy="2107653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4" name="Скругленный прямоугольник 9"/>
          <p:cNvSpPr/>
          <p:nvPr/>
        </p:nvSpPr>
        <p:spPr>
          <a:xfrm>
            <a:off x="942230" y="6152322"/>
            <a:ext cx="2258170" cy="429369"/>
          </a:xfrm>
          <a:prstGeom prst="roundRect">
            <a:avLst/>
          </a:prstGeom>
          <a:solidFill>
            <a:schemeClr val="bg1"/>
          </a:solidFill>
          <a:ln>
            <a:solidFill>
              <a:srgbClr val="FFCC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Ремонт тротуаров г. Сольцы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" y="1770381"/>
            <a:ext cx="4526280" cy="1754326"/>
          </a:xfrm>
          <a:prstGeom prst="rect">
            <a:avLst/>
          </a:prstGeom>
          <a:solidFill>
            <a:srgbClr val="FEE9E8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Реализация проектов поддержки местных инициатив граждан на территории городского и сельских поселений в границах муниципального района </a:t>
            </a:r>
          </a:p>
          <a:p>
            <a:endParaRPr lang="ru-RU" dirty="0"/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19720" y="1747838"/>
            <a:ext cx="2851553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200" y="173038"/>
            <a:ext cx="61753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40560" y="468313"/>
            <a:ext cx="6604000" cy="32067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sz="1400" b="0" spc="4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 СОЛЕЦКОГО МУНИЦИПАЛЬНОГО РАЙОНА</a:t>
            </a:r>
          </a:p>
        </p:txBody>
      </p:sp>
      <p:sp>
        <p:nvSpPr>
          <p:cNvPr id="230404" name="TextBox 6"/>
          <p:cNvSpPr txBox="1">
            <a:spLocks noChangeArrowheads="1"/>
          </p:cNvSpPr>
          <p:nvPr/>
        </p:nvSpPr>
        <p:spPr bwMode="auto">
          <a:xfrm>
            <a:off x="385763" y="173038"/>
            <a:ext cx="10906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5000" b="0" dirty="0" smtClean="0">
                <a:solidFill>
                  <a:srgbClr val="AFABAB"/>
                </a:solidFill>
              </a:rPr>
              <a:t>1</a:t>
            </a:r>
            <a:r>
              <a:rPr lang="ru-RU" sz="5000" dirty="0">
                <a:solidFill>
                  <a:srgbClr val="F34840"/>
                </a:solidFill>
              </a:rPr>
              <a:t>3</a:t>
            </a:r>
            <a:endParaRPr lang="ru-RU" sz="5000" b="0" dirty="0">
              <a:solidFill>
                <a:srgbClr val="F3484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3388" y="885825"/>
            <a:ext cx="79343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ustomShape 2"/>
          <p:cNvSpPr/>
          <p:nvPr/>
        </p:nvSpPr>
        <p:spPr>
          <a:xfrm>
            <a:off x="6242050" y="2247900"/>
            <a:ext cx="1954213" cy="993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044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" name="CustomShape 3"/>
          <p:cNvSpPr/>
          <p:nvPr/>
        </p:nvSpPr>
        <p:spPr>
          <a:xfrm>
            <a:off x="6242050" y="1362075"/>
            <a:ext cx="1952625" cy="661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044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304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296" y="3746818"/>
            <a:ext cx="3883714" cy="2493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588962" y="1303338"/>
            <a:ext cx="75491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34840"/>
                </a:solidFill>
                <a:latin typeface="Arial" pitchFamily="34" charset="0"/>
                <a:cs typeface="Arial" pitchFamily="34" charset="0"/>
              </a:rPr>
              <a:t>Программа формирование современной городской среды</a:t>
            </a:r>
            <a:endParaRPr lang="ru-RU" sz="2400" dirty="0">
              <a:solidFill>
                <a:srgbClr val="F348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2240280"/>
            <a:ext cx="8092440" cy="1200329"/>
          </a:xfrm>
          <a:prstGeom prst="rect">
            <a:avLst/>
          </a:prstGeom>
          <a:solidFill>
            <a:srgbClr val="FEE9E8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2017- 2018 годы благоустроены:</a:t>
            </a:r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 территории общего пользования на общую сумму 2,9 млн. рублей и</a:t>
            </a:r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24 дворовые территории на общую сумму 8,5 млн. рублей  </a:t>
            </a:r>
          </a:p>
          <a:p>
            <a:endParaRPr lang="ru-RU" dirty="0"/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9220" y="3669680"/>
            <a:ext cx="3487856" cy="2585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200" y="173038"/>
            <a:ext cx="61753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30400" y="468313"/>
            <a:ext cx="6664960" cy="32067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sz="1400" b="0" spc="4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 СОЛЕЦКОГО МУНИЦИПАЛЬНОГО РАЙОНА</a:t>
            </a:r>
          </a:p>
        </p:txBody>
      </p:sp>
      <p:sp>
        <p:nvSpPr>
          <p:cNvPr id="225284" name="TextBox 6"/>
          <p:cNvSpPr txBox="1">
            <a:spLocks noChangeArrowheads="1"/>
          </p:cNvSpPr>
          <p:nvPr/>
        </p:nvSpPr>
        <p:spPr bwMode="auto">
          <a:xfrm>
            <a:off x="385763" y="173038"/>
            <a:ext cx="10906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000" b="0" dirty="0" smtClean="0">
                <a:solidFill>
                  <a:srgbClr val="AFABAB"/>
                </a:solidFill>
              </a:rPr>
              <a:t>1</a:t>
            </a:r>
            <a:r>
              <a:rPr lang="ru-RU" sz="5000" dirty="0" smtClean="0">
                <a:solidFill>
                  <a:srgbClr val="F34840"/>
                </a:solidFill>
              </a:rPr>
              <a:t>4</a:t>
            </a:r>
            <a:endParaRPr lang="ru-RU" sz="5000" b="0" dirty="0">
              <a:solidFill>
                <a:srgbClr val="F34840"/>
              </a:solidFill>
            </a:endParaRPr>
          </a:p>
        </p:txBody>
      </p:sp>
      <p:pic>
        <p:nvPicPr>
          <p:cNvPr id="22529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3086020"/>
            <a:ext cx="3772715" cy="2508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29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5783" y="3071438"/>
            <a:ext cx="3905277" cy="246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60400" y="1280160"/>
            <a:ext cx="5694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34840"/>
                </a:solidFill>
                <a:latin typeface="Arial" pitchFamily="34" charset="0"/>
                <a:cs typeface="Arial" pitchFamily="34" charset="0"/>
              </a:rPr>
              <a:t>Жилищное строительство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1520" y="1915775"/>
            <a:ext cx="7726680" cy="646331"/>
          </a:xfrm>
          <a:prstGeom prst="rect">
            <a:avLst/>
          </a:prstGeom>
          <a:solidFill>
            <a:srgbClr val="FEE9E8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2018 году введён в эксплуатацию 21 индивидуальный жилой дом, общей площадью 2253 кв.м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740" y="172942"/>
            <a:ext cx="617132" cy="8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30400" y="468770"/>
            <a:ext cx="6634480" cy="32004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sz="1400" b="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 СОЛЕЦКОГО МУНИЦИПАЛЬНОГО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590" y="172942"/>
            <a:ext cx="10906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0" dirty="0" smtClean="0">
                <a:solidFill>
                  <a:srgbClr val="AFABAB"/>
                </a:solidFill>
              </a:rPr>
              <a:t>1</a:t>
            </a:r>
            <a:r>
              <a:rPr lang="ru-RU" sz="5000" dirty="0" smtClean="0">
                <a:solidFill>
                  <a:srgbClr val="F34840"/>
                </a:solidFill>
              </a:rPr>
              <a:t>5</a:t>
            </a:r>
            <a:endParaRPr lang="ru-RU" sz="5000" b="0" dirty="0">
              <a:solidFill>
                <a:srgbClr val="F3484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3250" y="885373"/>
            <a:ext cx="7933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ustomShape 2"/>
          <p:cNvSpPr/>
          <p:nvPr/>
        </p:nvSpPr>
        <p:spPr>
          <a:xfrm>
            <a:off x="6242733" y="2247642"/>
            <a:ext cx="1953416" cy="9947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044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" name="CustomShape 3"/>
          <p:cNvSpPr/>
          <p:nvPr/>
        </p:nvSpPr>
        <p:spPr>
          <a:xfrm>
            <a:off x="6241376" y="1362321"/>
            <a:ext cx="1953417" cy="6621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044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455212" y="2061873"/>
            <a:ext cx="8449938" cy="409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 территории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Солецкого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района существуют несколько категорий дорог общей протяженностью - 512,418 км, в том числе: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муниципальной собственности муниципальных образований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Солецкого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муниципального района   252 дороги  протяженностью 158,7 км.  </a:t>
            </a: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029" y="1300822"/>
            <a:ext cx="8097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34840"/>
                </a:solidFill>
                <a:latin typeface="Arial" pitchFamily="34" charset="0"/>
                <a:cs typeface="Arial" pitchFamily="34" charset="0"/>
              </a:rPr>
              <a:t>Строительство, ремонт и содержание автомобильных дорог</a:t>
            </a:r>
            <a:endParaRPr lang="ru-RU" sz="2400" dirty="0">
              <a:solidFill>
                <a:srgbClr val="F3484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9370" y="2968819"/>
          <a:ext cx="8237552" cy="20677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2675"/>
                <a:gridCol w="2904877"/>
              </a:tblGrid>
              <a:tr h="46860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автомобильные дороги  федерального значения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9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43,49 км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9E8"/>
                    </a:solidFill>
                  </a:tcPr>
                </a:tc>
              </a:tr>
              <a:tr h="3494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автомобильные дороги  регионального   значения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310,228 км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50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автомобильные дороги  местного значения населенных  пунктов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9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114,4 км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9E8"/>
                    </a:solidFill>
                  </a:tcPr>
                </a:tc>
              </a:tr>
              <a:tr h="6989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автомобильные дороги  местного значения вне границ населенных пунктов, являющихся собственностью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Солецкого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муниципального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44,3 км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2190100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740" y="172942"/>
            <a:ext cx="617132" cy="8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30400" y="468770"/>
            <a:ext cx="6644640" cy="32004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sz="1400" b="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 СОЛЕЦКОГО МУНИЦИПАЛЬНОГО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590" y="172942"/>
            <a:ext cx="10906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0" dirty="0" smtClean="0">
                <a:solidFill>
                  <a:srgbClr val="AFABAB"/>
                </a:solidFill>
              </a:rPr>
              <a:t>1</a:t>
            </a:r>
            <a:r>
              <a:rPr lang="ru-RU" sz="5000" dirty="0" smtClean="0">
                <a:solidFill>
                  <a:srgbClr val="F34840"/>
                </a:solidFill>
              </a:rPr>
              <a:t>6</a:t>
            </a:r>
            <a:endParaRPr lang="ru-RU" sz="5000" b="0" dirty="0">
              <a:solidFill>
                <a:srgbClr val="F3484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7559" y="1259247"/>
            <a:ext cx="66627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1" descr="\\Server1\маша приемная\17  Качанович Е.Н\Плаксина Л.С\Доклад Главы за 2018 год\Крутец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2759" y="3406140"/>
            <a:ext cx="4599728" cy="278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50240" y="1290320"/>
            <a:ext cx="7853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dirty="0" smtClean="0">
                <a:solidFill>
                  <a:srgbClr val="F34840"/>
                </a:solidFill>
                <a:latin typeface="Arial" pitchFamily="34" charset="0"/>
                <a:cs typeface="Arial" pitchFamily="34" charset="0"/>
              </a:rPr>
              <a:t>Строительство, ремонт и содержание автомобильных дорог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7240" y="2245906"/>
            <a:ext cx="7715250" cy="923330"/>
          </a:xfrm>
          <a:prstGeom prst="rect">
            <a:avLst/>
          </a:prstGeom>
          <a:solidFill>
            <a:srgbClr val="FEE9E8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2018 году разработана проектно-сметная документация на капитальный ремонт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трубопереезда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через ручей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Крутец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г. Сольцы. Стоимость проекта 16,2 млн. руб.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0089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740" y="172942"/>
            <a:ext cx="617132" cy="8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40560" y="468770"/>
            <a:ext cx="6675120" cy="32004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sz="1400" b="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 СОЛЕЦКОГО МУНИЦИПАЛЬНОГО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590" y="172942"/>
            <a:ext cx="10906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0" dirty="0" smtClean="0">
                <a:solidFill>
                  <a:srgbClr val="AFABAB"/>
                </a:solidFill>
              </a:rPr>
              <a:t>1</a:t>
            </a:r>
            <a:r>
              <a:rPr lang="ru-RU" sz="5000" dirty="0" smtClean="0">
                <a:solidFill>
                  <a:srgbClr val="F34840"/>
                </a:solidFill>
              </a:rPr>
              <a:t>7</a:t>
            </a:r>
            <a:endParaRPr lang="ru-RU" sz="5000" b="0" dirty="0">
              <a:solidFill>
                <a:srgbClr val="F3484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3250" y="885373"/>
            <a:ext cx="7933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ustomShape 2"/>
          <p:cNvSpPr/>
          <p:nvPr/>
        </p:nvSpPr>
        <p:spPr>
          <a:xfrm>
            <a:off x="6242733" y="2247642"/>
            <a:ext cx="1953416" cy="9947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044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" name="CustomShape 3"/>
          <p:cNvSpPr/>
          <p:nvPr/>
        </p:nvSpPr>
        <p:spPr>
          <a:xfrm>
            <a:off x="6241376" y="1362321"/>
            <a:ext cx="1953417" cy="6621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044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9760" y="1288209"/>
            <a:ext cx="7637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dirty="0" smtClean="0">
                <a:solidFill>
                  <a:srgbClr val="F3484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Участие в проекте «Чистая вода»</a:t>
            </a:r>
            <a:endParaRPr lang="ru-RU" altLang="ru-RU" sz="2400" dirty="0">
              <a:solidFill>
                <a:srgbClr val="F3484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9859" name="Picture 3" descr="\\server1\Маша приемная\34 Плаксина Л.С\ОТДЕЛ ЖКХ\IMG_1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109" y="3120390"/>
            <a:ext cx="3346401" cy="2812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AutoShape 2" descr="https://www.elite-water.ru/sites/default/files/ctakan-vo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https://www.elite-water.ru/sites/default/files/ctakan-vo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8565" y="3074671"/>
            <a:ext cx="4251958" cy="28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54380" y="1845856"/>
            <a:ext cx="7863840" cy="923330"/>
          </a:xfrm>
          <a:prstGeom prst="rect">
            <a:avLst/>
          </a:prstGeom>
          <a:solidFill>
            <a:srgbClr val="FEE9E8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2018 году разработана проектно – сметная документация по строительству модульного блока доочистки воды на водоочистной станции г.Сольцы.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60916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1740" y="172942"/>
            <a:ext cx="617132" cy="8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30400" y="468770"/>
            <a:ext cx="6654800" cy="32004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sz="1400" b="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 СОЛЕЦКОГО МУНИЦИПАЛЬНОГО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250" y="162098"/>
            <a:ext cx="10906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0" dirty="0" smtClean="0">
                <a:solidFill>
                  <a:srgbClr val="AFABAB"/>
                </a:solidFill>
              </a:rPr>
              <a:t>1</a:t>
            </a:r>
            <a:r>
              <a:rPr lang="ru-RU" sz="5000" dirty="0" smtClean="0">
                <a:solidFill>
                  <a:srgbClr val="F34840"/>
                </a:solidFill>
              </a:rPr>
              <a:t>8</a:t>
            </a:r>
            <a:endParaRPr lang="ru-RU" sz="5000" b="0" dirty="0">
              <a:solidFill>
                <a:srgbClr val="F3484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3250" y="885373"/>
            <a:ext cx="7933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0" descr="https://apf.mail.ru/cgi-bin/readmsg/n_19042018_4.jpg?id=15506452850000000773%3B0%3B2&amp;x-email=taniusha13.90%40mail.ru&amp;exif=1"/>
          <p:cNvSpPr>
            <a:spLocks noChangeAspect="1" noChangeArrowheads="1"/>
          </p:cNvSpPr>
          <p:nvPr/>
        </p:nvSpPr>
        <p:spPr bwMode="auto">
          <a:xfrm>
            <a:off x="257573" y="7596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77850" y="1314727"/>
            <a:ext cx="7445182" cy="6575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400" dirty="0" smtClean="0">
                <a:solidFill>
                  <a:srgbClr val="F34840"/>
                </a:solidFill>
                <a:latin typeface="Arial" pitchFamily="34" charset="0"/>
                <a:ea typeface="+mn-ea"/>
                <a:cs typeface="Arial" pitchFamily="34" charset="0"/>
              </a:rPr>
              <a:t>Образование</a:t>
            </a:r>
            <a:br>
              <a:rPr lang="ru-RU" altLang="ru-RU" sz="2400" dirty="0" smtClean="0">
                <a:solidFill>
                  <a:srgbClr val="F3484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altLang="ru-RU" sz="2400" dirty="0">
              <a:solidFill>
                <a:srgbClr val="F3484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1081774" y="1808399"/>
            <a:ext cx="7652478" cy="6670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442" y="2773996"/>
            <a:ext cx="4250888" cy="2805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6122" y="2785954"/>
            <a:ext cx="3572108" cy="2781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74370" y="1871395"/>
            <a:ext cx="7955280" cy="646331"/>
          </a:xfrm>
          <a:prstGeom prst="rect">
            <a:avLst/>
          </a:prstGeom>
          <a:solidFill>
            <a:srgbClr val="FEE9E8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2018 году произведен ремонт спортивного зала основной школы д.Горки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2588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1740" y="172942"/>
            <a:ext cx="617132" cy="8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20240" y="468770"/>
            <a:ext cx="6624320" cy="32004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sz="1400" b="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 СОЛЕЦКОГО МУНИЦИПАЛЬНОГО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250" y="162098"/>
            <a:ext cx="10906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solidFill>
                  <a:srgbClr val="AFABAB"/>
                </a:solidFill>
              </a:rPr>
              <a:t>1</a:t>
            </a:r>
            <a:r>
              <a:rPr lang="ru-RU" sz="5000" dirty="0" smtClean="0">
                <a:solidFill>
                  <a:srgbClr val="F34840"/>
                </a:solidFill>
              </a:rPr>
              <a:t>9</a:t>
            </a:r>
            <a:endParaRPr lang="ru-RU" sz="5000" b="0" dirty="0">
              <a:solidFill>
                <a:srgbClr val="F3484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3250" y="885373"/>
            <a:ext cx="7933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0" descr="https://apf.mail.ru/cgi-bin/readmsg/n_19042018_4.jpg?id=15506452850000000773%3B0%3B2&amp;x-email=taniusha13.90%40mail.ru&amp;exif=1"/>
          <p:cNvSpPr>
            <a:spLocks noChangeAspect="1" noChangeArrowheads="1"/>
          </p:cNvSpPr>
          <p:nvPr/>
        </p:nvSpPr>
        <p:spPr bwMode="auto">
          <a:xfrm>
            <a:off x="257573" y="7596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96567" y="1220483"/>
            <a:ext cx="7772400" cy="76944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alt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1081774" y="1808399"/>
            <a:ext cx="7652478" cy="6670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370" y="1283970"/>
            <a:ext cx="807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rgbClr val="F34840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20090" y="1822996"/>
            <a:ext cx="7943850" cy="646331"/>
          </a:xfrm>
          <a:prstGeom prst="rect">
            <a:avLst/>
          </a:prstGeom>
          <a:solidFill>
            <a:srgbClr val="FEE9E8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МАДОУ «Детский сад № 8 г. Сольцы» произведен капитальный ремонт. Отремонтированы фасад, кровля, внутренние помещения.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4" descr="https://www.elite-water.ru/sites/default/files/ctakan-voda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17771" y="2617471"/>
            <a:ext cx="3569188" cy="3012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4" descr="https://www.elite-water.ru/sites/default/files/ctakan-voda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59054" y="2632711"/>
            <a:ext cx="3970095" cy="3038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312588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28650" y="1751013"/>
            <a:ext cx="7886700" cy="1325562"/>
          </a:xfrm>
          <a:prstGeom prst="rect">
            <a:avLst/>
          </a:prstGeom>
        </p:spPr>
        <p:txBody>
          <a:bodyPr/>
          <a:lstStyle/>
          <a:p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</a:t>
            </a:r>
            <a:endParaRPr lang="ru-RU" sz="24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603250" y="2759076"/>
            <a:ext cx="8255000" cy="35972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pPr marL="12600">
              <a:lnSpc>
                <a:spcPct val="100000"/>
              </a:lnSpc>
            </a:pPr>
            <a:r>
              <a:rPr lang="ru-RU" sz="1400" spc="-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района (тыс. чел.) 13,4.  Доля в областной численности 2,2%</a:t>
            </a:r>
          </a:p>
          <a:p>
            <a:pPr marL="12600">
              <a:lnSpc>
                <a:spcPct val="100000"/>
              </a:lnSpc>
            </a:pPr>
            <a:r>
              <a:rPr lang="ru-RU" sz="1400" spc="-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г. Сольцы (тыс. чел.) 8,8. Доля в численности района 65,8 %</a:t>
            </a:r>
          </a:p>
          <a:p>
            <a:pPr marL="12600">
              <a:lnSpc>
                <a:spcPct val="100000"/>
              </a:lnSpc>
            </a:pPr>
            <a:r>
              <a:rPr lang="ru-RU" sz="1400" spc="-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в сельской местности (тыс. чел.) 4,6. Доля в численности района 34,2%  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en-US" altLang="ru-RU" sz="5000" dirty="0">
                <a:solidFill>
                  <a:srgbClr val="F34840"/>
                </a:solidFill>
              </a:rPr>
              <a:t>2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080260" y="614504"/>
            <a:ext cx="6160770" cy="288466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sz="1400" spc="4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 СОЛЕЦКОГО МУНИЦИПАЛЬНОГО РАЙОНА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740" y="172942"/>
            <a:ext cx="617132" cy="8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1422701694"/>
              </p:ext>
            </p:extLst>
          </p:nvPr>
        </p:nvGraphicFramePr>
        <p:xfrm>
          <a:off x="1394461" y="3519147"/>
          <a:ext cx="6549390" cy="3041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626674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740" y="172942"/>
            <a:ext cx="617132" cy="8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89760" y="468770"/>
            <a:ext cx="6644640" cy="32004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sz="1400" b="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 СОЛЕЦКОГО МУНИЦИПАЛЬНОГО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250" y="162098"/>
            <a:ext cx="10906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0" dirty="0" smtClean="0">
                <a:solidFill>
                  <a:srgbClr val="AFABAB"/>
                </a:solidFill>
              </a:rPr>
              <a:t>2</a:t>
            </a:r>
            <a:r>
              <a:rPr lang="ru-RU" sz="5000" dirty="0" smtClean="0">
                <a:solidFill>
                  <a:srgbClr val="F34840"/>
                </a:solidFill>
              </a:rPr>
              <a:t>0</a:t>
            </a:r>
            <a:endParaRPr lang="ru-RU" sz="5000" b="0" dirty="0">
              <a:solidFill>
                <a:srgbClr val="F3484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3250" y="885373"/>
            <a:ext cx="7933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0" descr="https://apf.mail.ru/cgi-bin/readmsg/n_19042018_4.jpg?id=15506452850000000773%3B0%3B2&amp;x-email=taniusha13.90%40mail.ru&amp;exif=1"/>
          <p:cNvSpPr>
            <a:spLocks noChangeAspect="1" noChangeArrowheads="1"/>
          </p:cNvSpPr>
          <p:nvPr/>
        </p:nvSpPr>
        <p:spPr bwMode="auto">
          <a:xfrm>
            <a:off x="257573" y="7596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9197" y="1572811"/>
            <a:ext cx="7916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                    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3082" y="2508797"/>
            <a:ext cx="4032982" cy="2686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6879" y="2810995"/>
            <a:ext cx="4119897" cy="2275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99440" y="1280161"/>
            <a:ext cx="401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34840"/>
                </a:solidFill>
              </a:rPr>
              <a:t>Образование</a:t>
            </a:r>
            <a:endParaRPr lang="ru-RU" sz="2400" dirty="0">
              <a:solidFill>
                <a:srgbClr val="F3484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8660" y="1768525"/>
            <a:ext cx="7943850" cy="369332"/>
          </a:xfrm>
          <a:prstGeom prst="rect">
            <a:avLst/>
          </a:prstGeom>
          <a:solidFill>
            <a:srgbClr val="FEE9E8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2018 году школы района получили 3 новых автобуса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9945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740" y="172942"/>
            <a:ext cx="617132" cy="8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79600" y="468770"/>
            <a:ext cx="6664960" cy="32004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sz="1400" b="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 СОЛЕЦКОГО МУНИЦИПАЛЬНОГО РАЙОНА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2704" y="910213"/>
            <a:ext cx="7933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0" descr="https://apf.mail.ru/cgi-bin/readmsg/n_19042018_4.jpg?id=15506452850000000773%3B0%3B2&amp;x-email=taniusha13.90%40mail.ru&amp;exif=1"/>
          <p:cNvSpPr>
            <a:spLocks noChangeAspect="1" noChangeArrowheads="1"/>
          </p:cNvSpPr>
          <p:nvPr/>
        </p:nvSpPr>
        <p:spPr bwMode="auto">
          <a:xfrm>
            <a:off x="257573" y="7596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8561" y="2580640"/>
            <a:ext cx="3239300" cy="19061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1307" y="4561897"/>
            <a:ext cx="3078034" cy="16266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269" y="2733040"/>
            <a:ext cx="2533163" cy="16798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360" y="4460240"/>
            <a:ext cx="2841015" cy="16924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1407" y="2925078"/>
            <a:ext cx="3460854" cy="116326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531" y="6187439"/>
            <a:ext cx="45720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Ежегодный фестиваль искусств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«Муза княжеского парка!»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78531" y="6149927"/>
            <a:ext cx="4572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Ежегодный литературно-музыкальный фестиваль «Пою тебя, мой старый парк!»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endParaRPr lang="ru-RU" sz="1100" dirty="0">
              <a:solidFill>
                <a:prstClr val="black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8883" y="160905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000" b="0" dirty="0" smtClean="0">
                <a:solidFill>
                  <a:srgbClr val="AFABAB"/>
                </a:solidFill>
              </a:rPr>
              <a:t>2</a:t>
            </a:r>
            <a:r>
              <a:rPr lang="ru-RU" sz="5000" dirty="0" smtClean="0">
                <a:solidFill>
                  <a:srgbClr val="F34840"/>
                </a:solidFill>
              </a:rPr>
              <a:t>1</a:t>
            </a:r>
            <a:endParaRPr lang="ru-RU" sz="5000" b="0" dirty="0">
              <a:solidFill>
                <a:srgbClr val="F3484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9920" y="1330960"/>
            <a:ext cx="445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34840"/>
                </a:solidFill>
              </a:rPr>
              <a:t>Развитие в сфере туризма</a:t>
            </a:r>
            <a:endParaRPr lang="ru-RU" sz="2400" dirty="0">
              <a:solidFill>
                <a:srgbClr val="F3484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4370" y="1825675"/>
            <a:ext cx="7932420" cy="646331"/>
          </a:xfrm>
          <a:prstGeom prst="rect">
            <a:avLst/>
          </a:prstGeom>
          <a:solidFill>
            <a:srgbClr val="FEE9E8"/>
          </a:solidFill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Солецкий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район в 2018 году посетили 6231 экскурсант, 118 % к уровню 2017 года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0793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740" y="172942"/>
            <a:ext cx="617132" cy="8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79600" y="468770"/>
            <a:ext cx="6675120" cy="32004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sz="1400" b="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 СОЛЕЦКОГО МУНИЦИПАЛЬНОГО РАЙОНА</a:t>
            </a:r>
          </a:p>
        </p:txBody>
      </p:sp>
      <p:sp>
        <p:nvSpPr>
          <p:cNvPr id="14" name="AutoShape 10" descr="https://apf.mail.ru/cgi-bin/readmsg/n_19042018_4.jpg?id=15506452850000000773%3B0%3B2&amp;x-email=taniusha13.90%40mail.ru&amp;exif=1"/>
          <p:cNvSpPr>
            <a:spLocks noChangeAspect="1" noChangeArrowheads="1"/>
          </p:cNvSpPr>
          <p:nvPr/>
        </p:nvSpPr>
        <p:spPr bwMode="auto">
          <a:xfrm>
            <a:off x="257573" y="7596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5584" y="1062613"/>
            <a:ext cx="7933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8156" y="1143197"/>
            <a:ext cx="639327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altLang="ru-RU" sz="2000" cap="all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cap="all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cap="all" dirty="0">
              <a:solidFill>
                <a:srgbClr val="333399">
                  <a:lumMod val="75000"/>
                </a:srgb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062" y="4476675"/>
            <a:ext cx="3524531" cy="1982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5886" y="1474727"/>
            <a:ext cx="2468370" cy="3291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926" y="1936351"/>
            <a:ext cx="3736350" cy="1078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7738" y="3032532"/>
            <a:ext cx="3021318" cy="226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89768" y="204108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0" dirty="0" smtClean="0">
                <a:solidFill>
                  <a:srgbClr val="AFABAB"/>
                </a:solidFill>
              </a:rPr>
              <a:t>2</a:t>
            </a:r>
            <a:r>
              <a:rPr lang="ru-RU" sz="5000" dirty="0" smtClean="0">
                <a:solidFill>
                  <a:srgbClr val="F34840"/>
                </a:solidFill>
              </a:rPr>
              <a:t>2</a:t>
            </a:r>
            <a:endParaRPr lang="ru-RU" sz="5000" b="0" dirty="0">
              <a:solidFill>
                <a:srgbClr val="F3484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9280" y="1361440"/>
            <a:ext cx="5506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34840"/>
                </a:solidFill>
                <a:latin typeface="Arial" pitchFamily="34" charset="0"/>
                <a:cs typeface="Arial" pitchFamily="34" charset="0"/>
              </a:rPr>
              <a:t>Развитие в сфере туризма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06240" y="5493365"/>
            <a:ext cx="4572000" cy="923330"/>
          </a:xfrm>
          <a:prstGeom prst="rect">
            <a:avLst/>
          </a:prstGeom>
          <a:solidFill>
            <a:srgbClr val="FEE9E8"/>
          </a:solidFill>
        </p:spPr>
        <p:txBody>
          <a:bodyPr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Особой популярностью «Музей колеса» пользуется у школьников Новгородской области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08783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740" y="172942"/>
            <a:ext cx="617132" cy="8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69440" y="468770"/>
            <a:ext cx="6573520" cy="32004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sz="1400" b="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 СОЛЕЦКОГО МУНИЦИПАЛЬНОГО РАЙОНА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7802" y="1219625"/>
            <a:ext cx="7933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0" descr="https://apf.mail.ru/cgi-bin/readmsg/n_19042018_4.jpg?id=15506452850000000773%3B0%3B2&amp;x-email=taniusha13.90%40mail.ru&amp;exif=1"/>
          <p:cNvSpPr>
            <a:spLocks noChangeAspect="1" noChangeArrowheads="1"/>
          </p:cNvSpPr>
          <p:nvPr/>
        </p:nvSpPr>
        <p:spPr bwMode="auto">
          <a:xfrm>
            <a:off x="257573" y="7596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3" descr="Srh9hUfNPj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13" y="2439304"/>
            <a:ext cx="3631586" cy="3723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7404" y="1290056"/>
            <a:ext cx="7933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7984" y="1215013"/>
            <a:ext cx="7933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ÐÐ¸ÑÐºÐ° - ÐÐ°ÑÑÐ¶ÐµÐ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5226" y="2502579"/>
            <a:ext cx="3643574" cy="3643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77624" y="126470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0" dirty="0" smtClean="0">
                <a:solidFill>
                  <a:srgbClr val="AFABAB"/>
                </a:solidFill>
              </a:rPr>
              <a:t>2</a:t>
            </a:r>
            <a:r>
              <a:rPr lang="ru-RU" sz="5000" dirty="0" smtClean="0">
                <a:solidFill>
                  <a:srgbClr val="F34840"/>
                </a:solidFill>
              </a:rPr>
              <a:t>3</a:t>
            </a:r>
            <a:endParaRPr lang="ru-RU" sz="5000" b="0" dirty="0">
              <a:solidFill>
                <a:srgbClr val="F3484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290" y="1315720"/>
            <a:ext cx="710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rgbClr val="F34840"/>
                </a:solidFill>
                <a:latin typeface="Arial" pitchFamily="34" charset="0"/>
                <a:cs typeface="Arial" pitchFamily="34" charset="0"/>
              </a:rPr>
              <a:t>Развитие в сфере туризма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0090" y="1779955"/>
            <a:ext cx="7875270" cy="369332"/>
          </a:xfrm>
          <a:prstGeom prst="rect">
            <a:avLst/>
          </a:prstGeom>
          <a:solidFill>
            <a:srgbClr val="FEE9E8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2018 году утвержден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брэнд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города Сольцы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Мишка-варяжек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9458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740" y="172942"/>
            <a:ext cx="617132" cy="8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69440" y="468770"/>
            <a:ext cx="6675120" cy="32004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sz="1400" b="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 СОЛЕЦКОГО МУНИЦИПАЛЬНОГО РАЙОНА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7802" y="1219625"/>
            <a:ext cx="7933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0" descr="https://apf.mail.ru/cgi-bin/readmsg/n_19042018_4.jpg?id=15506452850000000773%3B0%3B2&amp;x-email=taniusha13.90%40mail.ru&amp;exif=1"/>
          <p:cNvSpPr>
            <a:spLocks noChangeAspect="1" noChangeArrowheads="1"/>
          </p:cNvSpPr>
          <p:nvPr/>
        </p:nvSpPr>
        <p:spPr bwMode="auto">
          <a:xfrm>
            <a:off x="257573" y="7596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7404" y="1301486"/>
            <a:ext cx="7933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7984" y="1215013"/>
            <a:ext cx="7933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3900" y="1377971"/>
            <a:ext cx="653316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34840"/>
                </a:solidFill>
                <a:latin typeface="Arial" pitchFamily="34" charset="0"/>
                <a:cs typeface="Arial" pitchFamily="34" charset="0"/>
              </a:rPr>
              <a:t>Основные задачи на 2019 год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429369" y="2045970"/>
          <a:ext cx="8428383" cy="448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12130" y="143723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0" dirty="0" smtClean="0">
                <a:solidFill>
                  <a:srgbClr val="AFABAB"/>
                </a:solidFill>
              </a:rPr>
              <a:t>2</a:t>
            </a:r>
            <a:r>
              <a:rPr lang="ru-RU" sz="5000" dirty="0" smtClean="0">
                <a:solidFill>
                  <a:srgbClr val="F34840"/>
                </a:solidFill>
              </a:rPr>
              <a:t>4</a:t>
            </a:r>
            <a:endParaRPr lang="ru-RU" sz="5000" b="0" dirty="0">
              <a:solidFill>
                <a:srgbClr val="F348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9458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33250" y="885373"/>
            <a:ext cx="7933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0" descr="https://apf.mail.ru/cgi-bin/readmsg/n_19042018_4.jpg?id=15506452850000000773%3B0%3B2&amp;x-email=taniusha13.90%40mail.ru&amp;exif=1"/>
          <p:cNvSpPr>
            <a:spLocks noChangeAspect="1" noChangeArrowheads="1"/>
          </p:cNvSpPr>
          <p:nvPr/>
        </p:nvSpPr>
        <p:spPr bwMode="auto">
          <a:xfrm>
            <a:off x="257573" y="7596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14450" y="615156"/>
            <a:ext cx="7200899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endParaRPr lang="ru-RU" dirty="0">
              <a:solidFill>
                <a:schemeClr val="accent6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52624" y="412175"/>
            <a:ext cx="5809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>
              <a:latin typeface="Arial Black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76"/>
          <a:stretch/>
        </p:blipFill>
        <p:spPr>
          <a:xfrm>
            <a:off x="0" y="1733191"/>
            <a:ext cx="9144000" cy="53543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56456" y="1869057"/>
            <a:ext cx="219797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Спасибо</a:t>
            </a:r>
          </a:p>
          <a:p>
            <a:r>
              <a:rPr lang="ru-RU" sz="240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за внимание!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68277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en-US" altLang="ru-RU" sz="5000" dirty="0">
                <a:solidFill>
                  <a:srgbClr val="F34840"/>
                </a:solidFill>
              </a:rPr>
              <a:t>3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114550" y="625935"/>
            <a:ext cx="6000750" cy="254176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sz="1400" spc="4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 СОЛЕЦКОГО МУНИЦИПАЛЬНОГО РАЙОНА</a:t>
            </a:r>
            <a:endParaRPr sz="1400" spc="4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6">
            <a:extLst>
              <a:ext uri="{FF2B5EF4-FFF2-40B4-BE49-F238E27FC236}">
                <a16:creationId xmlns="" xmlns:a16="http://schemas.microsoft.com/office/drawing/2014/main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28650" y="1751013"/>
            <a:ext cx="78867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r>
              <a:rPr lang="ru-RU" sz="2400" b="1" dirty="0" err="1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Валовый</a:t>
            </a:r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региональный продукт.</a:t>
            </a:r>
            <a:endParaRPr lang="ru-RU" sz="24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740" y="172942"/>
            <a:ext cx="617132" cy="8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97230" y="2178665"/>
            <a:ext cx="7829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Доля района в ВРП области - 0,6 %(13 место) на протяжении 4-х лет.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ВРП на душу населения 114,5 тыс.руб.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="" xmlns:a16="http://schemas.microsoft.com/office/drawing/2014/main" id="{AEBC3954-C7C6-42AE-ABAC-4329492C4C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06278489"/>
              </p:ext>
            </p:extLst>
          </p:nvPr>
        </p:nvGraphicFramePr>
        <p:xfrm>
          <a:off x="647503" y="3211830"/>
          <a:ext cx="7079177" cy="3382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99686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en-US" altLang="ru-RU" sz="5000" dirty="0">
                <a:solidFill>
                  <a:srgbClr val="F34840"/>
                </a:solidFill>
              </a:rPr>
              <a:t>4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sp>
        <p:nvSpPr>
          <p:cNvPr id="11" name="Заголовок 6">
            <a:extLst>
              <a:ext uri="{FF2B5EF4-FFF2-40B4-BE49-F238E27FC236}">
                <a16:creationId xmlns="" xmlns:a16="http://schemas.microsoft.com/office/drawing/2014/main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28650" y="1751013"/>
            <a:ext cx="78867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района</a:t>
            </a:r>
            <a:endParaRPr lang="ru-RU" sz="24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43E0EA68-8244-414E-B45C-3AB9E6DA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4668081"/>
              </p:ext>
            </p:extLst>
          </p:nvPr>
        </p:nvGraphicFramePr>
        <p:xfrm>
          <a:off x="633284" y="2234120"/>
          <a:ext cx="7935408" cy="4216616"/>
        </p:xfrm>
        <a:graphic>
          <a:graphicData uri="http://schemas.openxmlformats.org/drawingml/2006/table">
            <a:tbl>
              <a:tblPr firstRow="1">
                <a:tableStyleId>{0E3FDE45-AF77-4B5C-9715-49D594BDF05E}</a:tableStyleId>
              </a:tblPr>
              <a:tblGrid>
                <a:gridCol w="1322568">
                  <a:extLst>
                    <a:ext uri="{9D8B030D-6E8A-4147-A177-3AD203B41FA5}">
                      <a16:colId xmlns:a16="http://schemas.microsoft.com/office/drawing/2014/main" xmlns="" val="887192933"/>
                    </a:ext>
                  </a:extLst>
                </a:gridCol>
                <a:gridCol w="1322568">
                  <a:extLst>
                    <a:ext uri="{9D8B030D-6E8A-4147-A177-3AD203B41FA5}">
                      <a16:colId xmlns:a16="http://schemas.microsoft.com/office/drawing/2014/main" xmlns="" val="1252228530"/>
                    </a:ext>
                  </a:extLst>
                </a:gridCol>
                <a:gridCol w="1322568">
                  <a:extLst>
                    <a:ext uri="{9D8B030D-6E8A-4147-A177-3AD203B41FA5}">
                      <a16:colId xmlns:a16="http://schemas.microsoft.com/office/drawing/2014/main" xmlns="" val="3218862256"/>
                    </a:ext>
                  </a:extLst>
                </a:gridCol>
                <a:gridCol w="1322568">
                  <a:extLst>
                    <a:ext uri="{9D8B030D-6E8A-4147-A177-3AD203B41FA5}">
                      <a16:colId xmlns:a16="http://schemas.microsoft.com/office/drawing/2014/main" xmlns="" val="851952998"/>
                    </a:ext>
                  </a:extLst>
                </a:gridCol>
                <a:gridCol w="1322568">
                  <a:extLst>
                    <a:ext uri="{9D8B030D-6E8A-4147-A177-3AD203B41FA5}">
                      <a16:colId xmlns:a16="http://schemas.microsoft.com/office/drawing/2014/main" xmlns="" val="1411957463"/>
                    </a:ext>
                  </a:extLst>
                </a:gridCol>
                <a:gridCol w="1322568">
                  <a:extLst>
                    <a:ext uri="{9D8B030D-6E8A-4147-A177-3AD203B41FA5}">
                      <a16:colId xmlns:a16="http://schemas.microsoft.com/office/drawing/2014/main" xmlns="" val="758761597"/>
                    </a:ext>
                  </a:extLst>
                </a:gridCol>
              </a:tblGrid>
              <a:tr h="4675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 на 01.04.2018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 на 01.04.2019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 01.04.2019 к 01.04.2018</a:t>
                      </a: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 01.04.2019 к плану 2019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0414502"/>
                  </a:ext>
                </a:extLst>
              </a:tr>
              <a:tr h="4675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всего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316,8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77,9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643626"/>
                  </a:ext>
                </a:extLst>
              </a:tr>
              <a:tr h="5147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132,9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8632539"/>
                  </a:ext>
                </a:extLst>
              </a:tr>
              <a:tr h="4675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доходы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100,6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746654"/>
                  </a:ext>
                </a:extLst>
              </a:tr>
              <a:tr h="4675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172,8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3945783"/>
                  </a:ext>
                </a:extLst>
              </a:tr>
              <a:tr h="4675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РАСХОДЫ, всего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321,5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3887387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114550" y="625935"/>
            <a:ext cx="6000750" cy="254176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sz="1400" spc="4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 СОЛЕЦКОГО МУНИЦИПАЛЬНОГО РАЙОНА</a:t>
            </a:r>
            <a:endParaRPr sz="1400" spc="4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740" y="172942"/>
            <a:ext cx="617132" cy="8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4492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en-US" altLang="ru-RU" sz="5000" dirty="0">
                <a:solidFill>
                  <a:srgbClr val="F34840"/>
                </a:solidFill>
              </a:rPr>
              <a:t>5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sp>
        <p:nvSpPr>
          <p:cNvPr id="11" name="Заголовок 6">
            <a:extLst>
              <a:ext uri="{FF2B5EF4-FFF2-40B4-BE49-F238E27FC236}">
                <a16:creationId xmlns="" xmlns:a16="http://schemas.microsoft.com/office/drawing/2014/main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28650" y="1751013"/>
            <a:ext cx="78867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по увеличению поступлений доходов в бюджет</a:t>
            </a:r>
            <a:endParaRPr lang="ru-RU" sz="24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740" y="172942"/>
            <a:ext cx="617132" cy="8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14550" y="625935"/>
            <a:ext cx="6000750" cy="254176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sz="1400" spc="4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 СОЛЕЦКОГО МУНИЦИПАЛЬНОГО РАЙОНА</a:t>
            </a:r>
            <a:endParaRPr sz="1400" spc="4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43E0EA68-8244-414E-B45C-3AB9E6DA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4668081"/>
              </p:ext>
            </p:extLst>
          </p:nvPr>
        </p:nvGraphicFramePr>
        <p:xfrm>
          <a:off x="633284" y="2513547"/>
          <a:ext cx="8133526" cy="4173004"/>
        </p:xfrm>
        <a:graphic>
          <a:graphicData uri="http://schemas.openxmlformats.org/drawingml/2006/table">
            <a:tbl>
              <a:tblPr firstRow="1">
                <a:tableStyleId>{0E3FDE45-AF77-4B5C-9715-49D594BDF05E}</a:tableStyleId>
              </a:tblPr>
              <a:tblGrid>
                <a:gridCol w="5569604">
                  <a:extLst>
                    <a:ext uri="{9D8B030D-6E8A-4147-A177-3AD203B41FA5}">
                      <a16:colId xmlns:a16="http://schemas.microsoft.com/office/drawing/2014/main" xmlns="" val="887192933"/>
                    </a:ext>
                  </a:extLst>
                </a:gridCol>
                <a:gridCol w="1373530">
                  <a:extLst>
                    <a:ext uri="{9D8B030D-6E8A-4147-A177-3AD203B41FA5}">
                      <a16:colId xmlns:a16="http://schemas.microsoft.com/office/drawing/2014/main" xmlns="" val="1252228530"/>
                    </a:ext>
                  </a:extLst>
                </a:gridCol>
                <a:gridCol w="1190392">
                  <a:extLst>
                    <a:ext uri="{9D8B030D-6E8A-4147-A177-3AD203B41FA5}">
                      <a16:colId xmlns:a16="http://schemas.microsoft.com/office/drawing/2014/main" xmlns="" val="3218862256"/>
                    </a:ext>
                  </a:extLst>
                </a:gridCol>
              </a:tblGrid>
              <a:tr h="7314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год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Январь – апрель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0414502"/>
                  </a:ext>
                </a:extLst>
              </a:tr>
              <a:tr h="3800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Проведено заседаний, (кол-во)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48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643626"/>
                  </a:ext>
                </a:extLst>
              </a:tr>
              <a:tr h="6502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Приглашено налогоплательщиков (кол-во), в т.ч: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8632539"/>
                  </a:ext>
                </a:extLst>
              </a:tr>
              <a:tr h="6502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индивидуальный предпринимателей и физических лиц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746654"/>
                  </a:ext>
                </a:extLst>
              </a:tr>
              <a:tr h="8398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руководителей организаций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3945783"/>
                  </a:ext>
                </a:extLst>
              </a:tr>
              <a:tr h="46057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Проведено рейдов, в том числе совместных (кол-во)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9/2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3887387"/>
                  </a:ext>
                </a:extLst>
              </a:tr>
              <a:tr h="46057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Всего легализовано, (чел)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9A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18236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34840"/>
                </a:solidFill>
              </a:rPr>
              <a:t>6</a:t>
            </a:r>
          </a:p>
        </p:txBody>
      </p:sp>
      <p:sp>
        <p:nvSpPr>
          <p:cNvPr id="11" name="Заголовок 6">
            <a:extLst>
              <a:ext uri="{FF2B5EF4-FFF2-40B4-BE49-F238E27FC236}">
                <a16:creationId xmlns="" xmlns:a16="http://schemas.microsoft.com/office/drawing/2014/main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28650" y="1751013"/>
            <a:ext cx="78867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района: положительный результат</a:t>
            </a:r>
            <a:endParaRPr lang="ru-RU" sz="24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740" y="172942"/>
            <a:ext cx="617132" cy="8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14550" y="625935"/>
            <a:ext cx="6000750" cy="254176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sz="1400" spc="4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 СОЛЕЦКОГО МУНИЦИПАЛЬНОГО РАЙОНА</a:t>
            </a:r>
            <a:endParaRPr sz="1400" spc="4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2940" y="2291626"/>
            <a:ext cx="7852410" cy="646331"/>
          </a:xfrm>
          <a:prstGeom prst="rect">
            <a:avLst/>
          </a:prstGeom>
          <a:solidFill>
            <a:srgbClr val="FEE9E8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Рост  в 2018 году налоговых и неналоговых доходов на  6% в сопоставимых условиях к уровню 2017 года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2940" y="3105210"/>
            <a:ext cx="7840980" cy="1754326"/>
          </a:xfrm>
          <a:prstGeom prst="rect">
            <a:avLst/>
          </a:prstGeom>
          <a:solidFill>
            <a:srgbClr val="FEE9E8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Снижение  объема просроченной кредиторской задолженности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(по состоянию на 01.01.2018 года просроченная кредиторская задолженность муниципальных учреждений составляла 3497,7 тыс. руб., на 1.01.2019 – 171,1 тыс. руб., снижение составило 95,1%, на 1.04.2019 года -  просроченная кредиторская задолженность составила  - 98,2 тыс.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5800" y="5029468"/>
            <a:ext cx="7875270" cy="1200329"/>
          </a:xfrm>
          <a:prstGeom prst="rect">
            <a:avLst/>
          </a:prstGeom>
          <a:solidFill>
            <a:srgbClr val="FEE9E8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Снижение недоимки по налоговым платежам в консолидированный бюджет района за 2018 год на 16,3 % к уровню 2017 года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(на 1.01.2018 – 8,4 млн. руб., на 1.01.2019 – 7,0 млн. руб., на 1.04.2019 года – 9,2 млн.руб.)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23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 smtClean="0">
                <a:solidFill>
                  <a:srgbClr val="F34840"/>
                </a:solidFill>
              </a:rPr>
              <a:t>7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sp>
        <p:nvSpPr>
          <p:cNvPr id="11" name="Заголовок 6">
            <a:extLst>
              <a:ext uri="{FF2B5EF4-FFF2-40B4-BE49-F238E27FC236}">
                <a16:creationId xmlns="" xmlns:a16="http://schemas.microsoft.com/office/drawing/2014/main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28650" y="1751013"/>
            <a:ext cx="78867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Инвестиционная деятельность</a:t>
            </a:r>
            <a:endParaRPr lang="ru-RU" sz="24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740" y="172942"/>
            <a:ext cx="617132" cy="8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14550" y="625935"/>
            <a:ext cx="6000750" cy="254176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sz="1400" spc="4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 СОЛЕЦКОГО МУНИЦИПАЛЬНОГО РАЙОНА</a:t>
            </a:r>
            <a:endParaRPr sz="1400" spc="4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https://gde.ru/images/img_ru/474x354/86820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600" y="2228850"/>
            <a:ext cx="3408040" cy="2076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57250" y="4247495"/>
            <a:ext cx="3223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ООО «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Солецкий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рыбный двор» - инвестиционный проект  производство копченой рыбы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46320" y="4304645"/>
            <a:ext cx="3371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ООО «Эллипс» производство аморфной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нанокристаллической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ленты </a:t>
            </a:r>
          </a:p>
        </p:txBody>
      </p:sp>
      <p:pic>
        <p:nvPicPr>
          <p:cNvPr id="16" name="Picture 8" descr="https://static.wixstatic.com/media/5500db_120c6af722fe41f68e2c3cf55ca9de12.jpg_srz_981_393_85_22_0.50_1.20_0.00_jpg_sr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3950" y="2280460"/>
            <a:ext cx="3518140" cy="2085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18236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 smtClean="0">
                <a:solidFill>
                  <a:srgbClr val="F34840"/>
                </a:solidFill>
              </a:rPr>
              <a:t>8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sp>
        <p:nvSpPr>
          <p:cNvPr id="11" name="Заголовок 6">
            <a:extLst>
              <a:ext uri="{FF2B5EF4-FFF2-40B4-BE49-F238E27FC236}">
                <a16:creationId xmlns="" xmlns:a16="http://schemas.microsoft.com/office/drawing/2014/main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28650" y="1751013"/>
            <a:ext cx="78867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промышленной продукции</a:t>
            </a:r>
            <a:endParaRPr lang="ru-RU" sz="24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740" y="172942"/>
            <a:ext cx="617132" cy="8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14550" y="625935"/>
            <a:ext cx="6000750" cy="254176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sz="1400" spc="4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 СОЛЕЦКОГО МУНИЦИПАЛЬНОГО РАЙОНА</a:t>
            </a:r>
            <a:endParaRPr sz="1400" spc="4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AEBC3954-C7C6-42AE-ABAC-4329492C4C2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106278489"/>
              </p:ext>
            </p:extLst>
          </p:nvPr>
        </p:nvGraphicFramePr>
        <p:xfrm>
          <a:off x="647503" y="2530276"/>
          <a:ext cx="802005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18236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 smtClean="0">
                <a:solidFill>
                  <a:srgbClr val="F34840"/>
                </a:solidFill>
              </a:rPr>
              <a:t>9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sp>
        <p:nvSpPr>
          <p:cNvPr id="11" name="Заголовок 6">
            <a:extLst>
              <a:ext uri="{FF2B5EF4-FFF2-40B4-BE49-F238E27FC236}">
                <a16:creationId xmlns="" xmlns:a16="http://schemas.microsoft.com/office/drawing/2014/main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28650" y="1751013"/>
            <a:ext cx="78867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хозяйство</a:t>
            </a:r>
            <a:endParaRPr lang="ru-RU" sz="24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740" y="172942"/>
            <a:ext cx="617132" cy="8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14550" y="625935"/>
            <a:ext cx="6000750" cy="254176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sz="1400" spc="4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 СОЛЕЦКОГО МУНИЦИПАЛЬНОГО РАЙОНА</a:t>
            </a:r>
            <a:endParaRPr sz="1400" spc="4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7220" y="2440216"/>
            <a:ext cx="7852410" cy="646331"/>
          </a:xfrm>
          <a:prstGeom prst="rect">
            <a:avLst/>
          </a:prstGeom>
          <a:solidFill>
            <a:srgbClr val="FEE9E8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Производство продукции сельского хозяйства в хозяйствах всех категорий – 639,5 млн. рублей Индекс производства 111,3%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1510" y="3297466"/>
            <a:ext cx="7829550" cy="369332"/>
          </a:xfrm>
          <a:prstGeom prst="rect">
            <a:avLst/>
          </a:prstGeom>
          <a:solidFill>
            <a:srgbClr val="FEE9E8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5632 личных подсобных хозяйства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7220" y="3894505"/>
            <a:ext cx="7852410" cy="646331"/>
          </a:xfrm>
          <a:prstGeom prst="rect">
            <a:avLst/>
          </a:prstGeom>
          <a:solidFill>
            <a:srgbClr val="FEE9E8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5 сельскохозяйственных организаций,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29  крестьянских (фермерских) хозяйств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5790" y="4792117"/>
            <a:ext cx="7863840" cy="1200329"/>
          </a:xfrm>
          <a:prstGeom prst="rect">
            <a:avLst/>
          </a:prstGeom>
          <a:solidFill>
            <a:srgbClr val="FEE9E8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Поголовье  сельскохозяйственных животных на 01.01.2019 г., голов 	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Крупный рогатый скот -2892,  в т. ч. коров -1264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Свиней - 2015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Овец  - 731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236977"/>
      </p:ext>
    </p:extLst>
  </p:cSld>
  <p:clrMapOvr>
    <a:masterClrMapping/>
  </p:clrMapOvr>
</p:sld>
</file>

<file path=ppt/theme/theme1.xml><?xml version="1.0" encoding="utf-8"?>
<a:theme xmlns:a="http://schemas.openxmlformats.org/drawingml/2006/main" name="Правительство НО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2025</TotalTime>
  <Words>982</Words>
  <Application>Microsoft Office PowerPoint</Application>
  <PresentationFormat>Экран (4:3)</PresentationFormat>
  <Paragraphs>224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Правительство НО</vt:lpstr>
      <vt:lpstr>Специальное оформление</vt:lpstr>
      <vt:lpstr>Слайд 1</vt:lpstr>
      <vt:lpstr>Численность населения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Vanechek</dc:creator>
  <cp:lastModifiedBy>User3</cp:lastModifiedBy>
  <cp:revision>112</cp:revision>
  <dcterms:created xsi:type="dcterms:W3CDTF">2018-12-10T13:13:56Z</dcterms:created>
  <dcterms:modified xsi:type="dcterms:W3CDTF">2019-05-21T06:23:03Z</dcterms:modified>
</cp:coreProperties>
</file>