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300" r:id="rId4"/>
    <p:sldId id="295" r:id="rId5"/>
    <p:sldId id="301" r:id="rId6"/>
    <p:sldId id="299" r:id="rId7"/>
    <p:sldId id="302" r:id="rId8"/>
    <p:sldId id="304" r:id="rId9"/>
    <p:sldId id="306" r:id="rId10"/>
    <p:sldId id="307" r:id="rId11"/>
    <p:sldId id="309" r:id="rId12"/>
    <p:sldId id="297" r:id="rId13"/>
    <p:sldId id="308" r:id="rId14"/>
    <p:sldId id="269" r:id="rId15"/>
  </p:sldIdLst>
  <p:sldSz cx="10693400" cy="7562850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084"/>
    <a:srgbClr val="0089A4"/>
    <a:srgbClr val="41A0A5"/>
    <a:srgbClr val="0A9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40" autoAdjust="0"/>
  </p:normalViewPr>
  <p:slideViewPr>
    <p:cSldViewPr>
      <p:cViewPr>
        <p:scale>
          <a:sx n="73" d="100"/>
          <a:sy n="73" d="100"/>
        </p:scale>
        <p:origin x="-720" y="-2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8A1F5-4064-4914-AB6F-C938473530F3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A67E4-9653-4647-92D3-C385430E4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366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02914" y="4540180"/>
            <a:ext cx="5622977" cy="43010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050312" cy="47760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3978493" y="0"/>
            <a:ext cx="3050312" cy="47760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9080682"/>
            <a:ext cx="3050312" cy="47760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3978493" y="9080682"/>
            <a:ext cx="3050312" cy="47760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11D7370-902B-47D3-852B-B788E6529846}" type="slidenum"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59149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78175" y="506413"/>
            <a:ext cx="35861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65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10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11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6316523-B99C-4595-BECE-857C30143792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12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13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2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3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4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5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6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7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8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994790" y="3211630"/>
            <a:ext cx="7950961" cy="3040733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632684" y="6421972"/>
            <a:ext cx="4305180" cy="33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2341" tIns="41171" rIns="82341" bIns="41171" anchor="b"/>
          <a:lstStyle/>
          <a:p>
            <a:pPr algn="r"/>
            <a:fld id="{8157ED3E-E098-41C9-8867-C35E17821521}" type="slidenum">
              <a:rPr lang="ru-RU" sz="11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/>
              <a:t>9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A0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fcprc.ru/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89A4">
                <a:lumMod val="44000"/>
                <a:lumOff val="56000"/>
              </a:srgbClr>
            </a:gs>
            <a:gs pos="53000">
              <a:srgbClr val="41A0A5">
                <a:lumMod val="37000"/>
                <a:lumOff val="63000"/>
              </a:srgbClr>
            </a:gs>
            <a:gs pos="83000">
              <a:srgbClr val="D4DEFF"/>
            </a:gs>
            <a:gs pos="100000">
              <a:srgbClr val="0089A4">
                <a:lumMod val="75000"/>
                <a:lumOff val="25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2"/>
          <p:cNvSpPr/>
          <p:nvPr/>
        </p:nvSpPr>
        <p:spPr>
          <a:xfrm>
            <a:off x="1890316" y="1198295"/>
            <a:ext cx="7272808" cy="146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 algn="ctr">
              <a:lnSpc>
                <a:spcPct val="100000"/>
              </a:lnSpc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2600" algn="ctr">
              <a:lnSpc>
                <a:spcPct val="10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итогах работы по проведению социально-психологического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тестирования обучающихся в</a:t>
            </a:r>
          </a:p>
          <a:p>
            <a:pPr marL="12600" algn="ctr">
              <a:lnSpc>
                <a:spcPct val="10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2021-2022 учебном году</a:t>
            </a:r>
            <a:endParaRPr lang="ru-RU" sz="3200" b="1" strike="noStrike" spc="-1" dirty="0" smtClean="0"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2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6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4357489"/>
            <a:ext cx="2232248" cy="222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306140" y="4357489"/>
            <a:ext cx="2232248" cy="2248317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CustomShape 1"/>
          <p:cNvSpPr/>
          <p:nvPr/>
        </p:nvSpPr>
        <p:spPr>
          <a:xfrm>
            <a:off x="3186460" y="6373713"/>
            <a:ext cx="7116879" cy="10081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8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Крайнева Ирина Владимировна, педагог-психолог, заведующий отделом сопровождения детей и подростков школьного возраста</a:t>
            </a:r>
            <a:endParaRPr lang="ru-RU" sz="1800" b="1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8228" y="4333354"/>
            <a:ext cx="10694360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A9A97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A9A97"/>
                </a:solidFill>
              </a:rPr>
              <a:t>Государственное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A9A97"/>
                </a:solidFill>
              </a:rPr>
              <a:t>областное бюджетное учреждение </a:t>
            </a:r>
          </a:p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A9A97"/>
                </a:solidFill>
              </a:rPr>
              <a:t>«Новгородский областной центр </a:t>
            </a:r>
          </a:p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A9A97"/>
                </a:solidFill>
              </a:rPr>
              <a:t>психолого-педагогической, </a:t>
            </a:r>
          </a:p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A9A97"/>
                </a:solidFill>
              </a:rPr>
              <a:t>медицинской и социальной помощи»</a:t>
            </a:r>
          </a:p>
          <a:p>
            <a:pPr algn="ctr"/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A9A9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314252" y="665034"/>
            <a:ext cx="7861788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5" y="1607208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4600" y="301681"/>
            <a:ext cx="9623520" cy="91127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профилактики ПАВ в образовательной среде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Педагогические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305080" y="1607208"/>
            <a:ext cx="10081120" cy="4968551"/>
          </a:xfrm>
        </p:spPr>
        <p:txBody>
          <a:bodyPr/>
          <a:lstStyle/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представлений, норм поведения, оценок, снижающих риск приобщения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личностных ресурсов,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обеспечивающих эффективную социальную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адаптацию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Направления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воздействие на несовершеннолетних и молодежь с целью формирования у них желаемых свойств и качеств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эффективной социальной адаптации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Что делать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негативного отношения ко всем формам употребления ПАВ как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опасного для здоровья и социального статуса поведения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универсальных навыков и компетенций, обеспечивающих возможность реализовывать свои потребности социально значимыми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раннее выявление употребления ПАВ среди обучающихся;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мотивационное консультирование обучающихся, имеющих риск употребления ПАВ или употребляющих ПАВ, в целях формирования у них приверженности к отказу от употребления ПАВ, побуждения к обращению за оказанием медицинской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48765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314252" y="665034"/>
            <a:ext cx="7861788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5" y="1607208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4600" y="301681"/>
            <a:ext cx="9623520" cy="91127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профилактики ПАВ в образовательной среде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Психологические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4600" y="469056"/>
            <a:ext cx="9623520" cy="1095143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2" name="Текст 1"/>
          <p:cNvSpPr>
            <a:spLocks noGrp="1"/>
          </p:cNvSpPr>
          <p:nvPr>
            <p:ph type="body"/>
          </p:nvPr>
        </p:nvSpPr>
        <p:spPr>
          <a:xfrm>
            <a:off x="378148" y="1405162"/>
            <a:ext cx="9995612" cy="5184576"/>
          </a:xfrm>
        </p:spPr>
        <p:txBody>
          <a:bodyPr/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особенностей, затрудняющих социальную адаптацию обучающихся и повышающих риск вовлечения в систематическое употребление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воздействия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психологических ресурсов личности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препятствующих формированию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и социальных навыков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способствующих формированию системы ценностей и убеждений, обеспечивающей сознательный отказ от употребления ПАВ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доверительного климата и условий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успешной социализации в ученическом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коллективе</a:t>
            </a:r>
            <a:endParaRPr lang="ru-RU" sz="2000" dirty="0" smtClean="0"/>
          </a:p>
          <a:p>
            <a:pPr algn="just"/>
            <a:r>
              <a:rPr lang="ru-RU" sz="2000" dirty="0" smtClean="0"/>
              <a:t>     </a:t>
            </a:r>
            <a:r>
              <a:rPr lang="ru-RU" sz="2000" b="1" dirty="0" smtClean="0"/>
              <a:t>Групповая работа, индивидуальное консультирование</a:t>
            </a:r>
          </a:p>
          <a:p>
            <a:endParaRPr lang="ru-RU" sz="1600" dirty="0" smtClean="0"/>
          </a:p>
          <a:p>
            <a:r>
              <a:rPr lang="ru-RU" sz="1600" dirty="0" smtClean="0"/>
              <a:t>Методические рекомендации  </a:t>
            </a:r>
            <a:r>
              <a:rPr lang="ru-RU" sz="1600" dirty="0"/>
              <a:t>«Планирование и организация </a:t>
            </a:r>
            <a:r>
              <a:rPr lang="ru-RU" sz="1600" dirty="0" smtClean="0"/>
              <a:t>системной </a:t>
            </a:r>
            <a:r>
              <a:rPr lang="ru-RU" sz="1600" dirty="0"/>
              <a:t>работы с </a:t>
            </a:r>
            <a:r>
              <a:rPr lang="ru-RU" sz="1600" dirty="0" smtClean="0"/>
              <a:t>обучающимися </a:t>
            </a:r>
            <a:r>
              <a:rPr lang="ru-RU" sz="1600" dirty="0"/>
              <a:t>по профилактике раннего </a:t>
            </a:r>
            <a:r>
              <a:rPr lang="ru-RU" sz="1600" dirty="0" smtClean="0"/>
              <a:t>вовлечения </a:t>
            </a:r>
            <a:r>
              <a:rPr lang="ru-RU" sz="1600" dirty="0"/>
              <a:t>в незаконное потребление наркотических веществ и психотропных </a:t>
            </a:r>
            <a:r>
              <a:rPr lang="ru-RU" sz="1600" dirty="0" smtClean="0"/>
              <a:t>веществ» </a:t>
            </a:r>
            <a:r>
              <a:rPr lang="ru-RU" sz="1600" dirty="0"/>
              <a:t>, </a:t>
            </a:r>
            <a:r>
              <a:rPr lang="ru-RU" sz="1600" dirty="0" smtClean="0"/>
              <a:t>2020 г., ФГБУ «Центр защиты прав и интересов детей</a:t>
            </a:r>
            <a:endParaRPr lang="ru-RU" sz="1600" dirty="0"/>
          </a:p>
          <a:p>
            <a:r>
              <a:rPr lang="ru-RU" sz="1600" dirty="0"/>
              <a:t> </a:t>
            </a:r>
          </a:p>
          <a:p>
            <a:pPr algn="just"/>
            <a:endParaRPr lang="ru-RU" sz="2000" b="1" dirty="0" smtClean="0"/>
          </a:p>
          <a:p>
            <a:pPr algn="just"/>
            <a:endParaRPr lang="ru-RU" sz="2000" b="1" dirty="0" smtClean="0"/>
          </a:p>
          <a:p>
            <a:pPr algn="just"/>
            <a:endParaRPr lang="ru-RU" sz="2000" b="1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168" y="6144534"/>
            <a:ext cx="1326931" cy="130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8266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3"/>
          <p:cNvSpPr/>
          <p:nvPr/>
        </p:nvSpPr>
        <p:spPr>
          <a:xfrm>
            <a:off x="1098228" y="250829"/>
            <a:ext cx="8077812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             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10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2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92540" y="1015997"/>
            <a:ext cx="92219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/>
          </p:nvPr>
        </p:nvSpPr>
        <p:spPr>
          <a:xfrm>
            <a:off x="521995" y="901105"/>
            <a:ext cx="9636125" cy="583264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ГБУ ДПО «Региональный </a:t>
            </a:r>
            <a:r>
              <a:rPr lang="ru-RU" altLang="ru-RU" sz="2200" dirty="0" err="1" smtClean="0">
                <a:latin typeface="Times New Roman" pitchFamily="18" charset="0"/>
                <a:cs typeface="Times New Roman" pitchFamily="18" charset="0"/>
              </a:rPr>
              <a:t>социопсихологический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центр» г. Самара, </a:t>
            </a:r>
            <a:endParaRPr lang="en-US" alt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200" dirty="0" smtClean="0">
                <a:latin typeface="Times New Roman" pitchFamily="18" charset="0"/>
                <a:cs typeface="Times New Roman" pitchFamily="18" charset="0"/>
              </a:rPr>
              <a:t>   www.rspc-samara.ru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00" y="250829"/>
            <a:ext cx="9623520" cy="765168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Комплексные профилактические программы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481483"/>
              </p:ext>
            </p:extLst>
          </p:nvPr>
        </p:nvGraphicFramePr>
        <p:xfrm>
          <a:off x="521995" y="2269257"/>
          <a:ext cx="9937273" cy="4552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0798"/>
                <a:gridCol w="3766475"/>
              </a:tblGrid>
              <a:tr h="346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Примеры программ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Юдина .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И.М. , Вавилова О.С. Профилактическая психологическая программа «Свой  выбор!»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и личностное  развитие  подростка и профилактика отклоняющегося поведения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Пахомова А.Г.,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Тренинг для школьников «Если ты окажешься на распутье»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Профилактика рискованного поведения, посредством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формирования доброжелательного отношения к жизненным ценностям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Дёкина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Е.А.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Развивающая психолого-педагогическая программа «Личностный рост»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 самосознания и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самоисследования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старших подростков через межличностное взаимодействие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9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Сигачева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О.В.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Развивающая психолого-педагогическая программа  «Перспектива»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навыков построения конструктивной жизненной стратегии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Петрова С.А. Программа психолого-педагогических развивающих занятий «Формула эмоционального равновесия»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стрессоустойчивости, развития навыков самопознания и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саморегуляции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757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314252" y="665034"/>
            <a:ext cx="7861788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5" y="1607208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Методическое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сопровождение профилактической деятельности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Picture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1995" y="1760873"/>
            <a:ext cx="6422765" cy="4012957"/>
          </a:xfrm>
          <a:prstGeom prst="rect">
            <a:avLst/>
          </a:prstGeom>
        </p:spPr>
      </p:pic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234132" y="1760872"/>
            <a:ext cx="6826008" cy="4394407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/>
            <a:r>
              <a:rPr lang="ru-RU" sz="2000" b="1" dirty="0" smtClean="0"/>
              <a:t>       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Работа антинаркотического информационного портала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ФГБУ  «Центр защиты прав и интересов детей» </a:t>
            </a:r>
            <a:r>
              <a:rPr lang="en-US" sz="2000" b="1" u="sng" dirty="0" smtClean="0">
                <a:hlinkClick r:id="rId8"/>
              </a:rPr>
              <a:t>http://fcprc.ru</a:t>
            </a:r>
            <a:endParaRPr lang="ru-RU" sz="2000" dirty="0" smtClean="0"/>
          </a:p>
          <a:p>
            <a:pPr algn="just"/>
            <a:r>
              <a:rPr lang="ru-RU" sz="2000" b="1" dirty="0" smtClean="0"/>
              <a:t> </a:t>
            </a:r>
            <a:endParaRPr lang="ru-RU" sz="2000" b="1" dirty="0"/>
          </a:p>
          <a:p>
            <a:pPr algn="just"/>
            <a:r>
              <a:rPr lang="ru-RU" sz="2000" b="1" dirty="0" smtClean="0"/>
              <a:t>         </a:t>
            </a:r>
            <a:endParaRPr lang="ru-RU" sz="2000" b="1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body"/>
          </p:nvPr>
        </p:nvSpPr>
        <p:spPr bwMode="auto">
          <a:xfrm>
            <a:off x="7060140" y="2115747"/>
            <a:ext cx="3471136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Размещение методических материалов антинаркотической направленности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932" y="3138480"/>
            <a:ext cx="2844354" cy="2701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4774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2"/>
          <p:cNvSpPr/>
          <p:nvPr/>
        </p:nvSpPr>
        <p:spPr>
          <a:xfrm>
            <a:off x="306140" y="469057"/>
            <a:ext cx="10009112" cy="65527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4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</a:t>
            </a:r>
            <a:endParaRPr lang="ru-RU" sz="24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12600">
              <a:lnSpc>
                <a:spcPct val="100000"/>
              </a:lnSpc>
            </a:pPr>
            <a:r>
              <a:rPr lang="ru-RU" sz="40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4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</a:t>
            </a:r>
          </a:p>
          <a:p>
            <a:pPr marL="12600">
              <a:lnSpc>
                <a:spcPct val="100000"/>
              </a:lnSpc>
            </a:pPr>
            <a:endParaRPr lang="ru-RU" sz="40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12600">
              <a:lnSpc>
                <a:spcPct val="100000"/>
              </a:lnSpc>
            </a:pPr>
            <a:r>
              <a:rPr lang="ru-RU" sz="40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4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</a:t>
            </a:r>
            <a:r>
              <a:rPr lang="ru-RU" sz="4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СПАСИБО ЗА </a:t>
            </a:r>
            <a:r>
              <a:rPr lang="ru-RU" sz="4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ВНИМАНИЕ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областное бюджетное учреждение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«Новгородский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областной центр психолого-педагогической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медицинской и социальной помощи»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173001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Великий Новгород,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ул.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Конюшенная, д.7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 8(8162) 77-22-80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pmss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772280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@yandex.ru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00" algn="ctr">
              <a:lnSpc>
                <a:spcPct val="100000"/>
              </a:lnSpc>
            </a:pPr>
            <a:endParaRPr lang="ru-RU" sz="40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</p:txBody>
      </p:sp>
      <p:pic>
        <p:nvPicPr>
          <p:cNvPr id="1026" name="Picture 2" descr="C:\Users\User2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181025"/>
            <a:ext cx="216645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769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0" y="6873834"/>
            <a:ext cx="1069340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276126" y="207870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4600" y="541064"/>
            <a:ext cx="9623520" cy="432049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2019-2020  учебного года СПТ по ЕМ, является обязательным для всех ОО всех субъектов РФ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body"/>
          </p:nvPr>
        </p:nvSpPr>
        <p:spPr>
          <a:xfrm>
            <a:off x="234132" y="1333154"/>
            <a:ext cx="10297144" cy="5256584"/>
          </a:xfrm>
        </p:spPr>
        <p:txBody>
          <a:bodyPr/>
          <a:lstStyle/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(Приказ ГАК от 24 декабря 2018 года №38)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Приказ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России от 20.02.2020 № 59 «Об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России  (Письмо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20 августа 2021 года № НН-240/07: «Информация по вопросам организации и проведения социально-психологического тестирования обучающихся, направленного на раннее выявление незаконного потребления наркотических средств и психотропных веществ, в 2021/22 учебном году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приказ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министерства образования  Новгородской области  от 11.10.2021  № 1193 «О проведении социально-психологического тестирования обучающихся в общеобразовательных организациях и профессиональных образовательных организациях в 2021/2022 учебном году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016183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276126" y="207870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Количество обучающихся, участвовавших  в СПТ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l"/>
            <a:r>
              <a:rPr lang="ru-RU" sz="2800" dirty="0" smtClean="0"/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007193"/>
              </p:ext>
            </p:extLst>
          </p:nvPr>
        </p:nvGraphicFramePr>
        <p:xfrm>
          <a:off x="532558" y="1549177"/>
          <a:ext cx="9309843" cy="475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951"/>
                <a:gridCol w="3173946"/>
                <a:gridCol w="3173946"/>
              </a:tblGrid>
              <a:tr h="6595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Приняли участие в СПТ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2020/2021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2021/2022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6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Обучающиеся ОО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19220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19294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6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 СПО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25935 (84,3%)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26074 (82,3%)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748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711234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234132" y="207870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4600" y="829096"/>
            <a:ext cx="9623520" cy="1214983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проведения СПТ в 2021/2022 учебном году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5778748" y="2078700"/>
            <a:ext cx="4824536" cy="407658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sz="2000" dirty="0"/>
          </a:p>
          <a:p>
            <a:pPr marL="285750" indent="-285750" algn="l">
              <a:buFont typeface="Arial" pitchFamily="34" charset="0"/>
              <a:buChar char="•"/>
            </a:pPr>
            <a:endParaRPr lang="ru-RU" sz="2000" dirty="0" smtClean="0"/>
          </a:p>
          <a:p>
            <a:pPr marL="285750" indent="-285750" algn="l">
              <a:buFont typeface="Arial" pitchFamily="34" charset="0"/>
              <a:buChar char="•"/>
            </a:pPr>
            <a:endParaRPr lang="ru-RU" sz="20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 общеобразовательные организации  - 5831 обучающихся (30,8%)</a:t>
            </a:r>
          </a:p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(в 2020 году – 5379  обучающихся  (28,5%)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Государственные общеобразовательные организации – 96 обучающихся  (26%)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(в 2020 году –  97 обучающихся  (26%)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 – 1820  обучающихся (26,8%)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(в 2020 году – 1654  обучающихся  (24,6%)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sz="2000" dirty="0" smtClean="0"/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/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/>
          </a:p>
          <a:p>
            <a:pPr algn="l"/>
            <a:endParaRPr lang="ru-RU" dirty="0" smtClean="0"/>
          </a:p>
        </p:txBody>
      </p:sp>
      <p:sp>
        <p:nvSpPr>
          <p:cNvPr id="6" name="Текст 5"/>
          <p:cNvSpPr>
            <a:spLocks noGrp="1"/>
          </p:cNvSpPr>
          <p:nvPr>
            <p:ph type="body"/>
          </p:nvPr>
        </p:nvSpPr>
        <p:spPr>
          <a:xfrm>
            <a:off x="521995" y="2269256"/>
            <a:ext cx="4823645" cy="4032449"/>
          </a:xfrm>
        </p:spPr>
        <p:txBody>
          <a:bodyPr/>
          <a:lstStyle/>
          <a:p>
            <a:r>
              <a:rPr lang="ru-RU" dirty="0" smtClean="0"/>
              <a:t>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2021 году  у  7747  обучающихся (29,7%) выявлена повышенная вероятность вовлечения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аддиктивное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/зависимое поведение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(в 2020 году – 7130 обучающихся  - 27,5%)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016183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234132" y="207870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проведения СПТ в 2021/2022 учебном году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550814" y="1726769"/>
            <a:ext cx="9623520" cy="4385880"/>
          </a:xfrm>
        </p:spPr>
        <p:txBody>
          <a:bodyPr/>
          <a:lstStyle/>
          <a:p>
            <a:pPr algn="ctr"/>
            <a:r>
              <a:rPr lang="ru-RU" dirty="0" smtClean="0"/>
              <a:t>   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665034"/>
            <a:ext cx="9623425" cy="898654"/>
          </a:xfrm>
        </p:spPr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55595"/>
              </p:ext>
            </p:extLst>
          </p:nvPr>
        </p:nvGraphicFramePr>
        <p:xfrm>
          <a:off x="809858" y="2015387"/>
          <a:ext cx="9221902" cy="3636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514"/>
                <a:gridCol w="2532816"/>
                <a:gridCol w="2435736"/>
                <a:gridCol w="2668836"/>
              </a:tblGrid>
              <a:tr h="162202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 официально отказавшихся  от СПТ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 без официальных отказов от СПТ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19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Обучающиеся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Родители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695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891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3626 (12%)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8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728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4737 (15%)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601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4" y="1621185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234132" y="1117130"/>
            <a:ext cx="5400600" cy="5328591"/>
          </a:xfrm>
        </p:spPr>
        <p:txBody>
          <a:bodyPr/>
          <a:lstStyle/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</a:rPr>
              <a:t>Факторы РИСКА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потребность в одобрении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подверженность влиянию группы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принятие асоциальных установок  социума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наркопотребление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в социальном  окружении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клонность к риску (опасности)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мпульсивность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ревожность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фрустрация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/>
          </p:nvPr>
        </p:nvSpPr>
        <p:spPr>
          <a:xfrm>
            <a:off x="5922764" y="1117129"/>
            <a:ext cx="4239316" cy="5038151"/>
          </a:xfrm>
        </p:spPr>
        <p:txBody>
          <a:bodyPr/>
          <a:lstStyle/>
          <a:p>
            <a:r>
              <a:rPr lang="ru-RU" dirty="0" smtClean="0"/>
              <a:t>                </a:t>
            </a: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</a:rPr>
              <a:t>Факторы ЗАЩИТЫ</a:t>
            </a:r>
          </a:p>
          <a:p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принятие родителями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ринятие одноклассниками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оциальная активность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амоконтроль поведения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самоэффективность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0882" y="397049"/>
            <a:ext cx="9623520" cy="26798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Факторы риска и факторы защиты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014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4" y="1621185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4600" y="469058"/>
            <a:ext cx="9623520" cy="1152127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Нормативное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профилактики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наркопотребления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среди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534600" y="1549178"/>
            <a:ext cx="9996676" cy="518457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Стратегия </a:t>
            </a:r>
            <a:r>
              <a:rPr lang="ru-RU" sz="2400" dirty="0"/>
              <a:t>государственной антинаркотической </a:t>
            </a:r>
            <a:r>
              <a:rPr lang="ru-RU" sz="2400" dirty="0" smtClean="0"/>
              <a:t>политики</a:t>
            </a:r>
          </a:p>
          <a:p>
            <a:pPr algn="l"/>
            <a:r>
              <a:rPr lang="ru-RU" sz="2400" dirty="0" smtClean="0"/>
              <a:t>   (Указ </a:t>
            </a:r>
            <a:r>
              <a:rPr lang="ru-RU" sz="2400" dirty="0"/>
              <a:t>Президента Российской Федерации № 733 от 23 июня 2020 </a:t>
            </a:r>
            <a:r>
              <a:rPr lang="ru-RU" sz="2400" dirty="0" smtClean="0"/>
              <a:t>года  «</a:t>
            </a:r>
            <a:r>
              <a:rPr lang="ru-RU" sz="2400" dirty="0"/>
              <a:t>Об утверждении Стратегии государственной антинаркотической политики Российской Федерации до 2030 года</a:t>
            </a:r>
            <a:r>
              <a:rPr lang="ru-RU" sz="2400" dirty="0" smtClean="0"/>
              <a:t>»)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/>
              <a:t> Концепция профилактики употребления ПАВ </a:t>
            </a:r>
            <a:r>
              <a:rPr lang="ru-RU" sz="2400" b="1" dirty="0" smtClean="0"/>
              <a:t>в образовательной среде</a:t>
            </a:r>
            <a:endParaRPr lang="ru-RU" sz="2400" b="1" dirty="0"/>
          </a:p>
          <a:p>
            <a:pPr algn="l"/>
            <a:r>
              <a:rPr lang="ru-RU" sz="2400" dirty="0" smtClean="0"/>
              <a:t>    (Утверждена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15 июня </a:t>
            </a:r>
            <a:r>
              <a:rPr lang="ru-RU" sz="2400" dirty="0" smtClean="0"/>
              <a:t>2021 г.)</a:t>
            </a:r>
          </a:p>
          <a:p>
            <a:pPr algn="l"/>
            <a:endParaRPr lang="ru-RU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dirty="0"/>
              <a:t>План мероприятий Концепции профилактики употребления ПАВ в образовательной среде на период до 2025 года</a:t>
            </a:r>
            <a:endParaRPr lang="ru-RU" sz="2400" dirty="0" smtClean="0"/>
          </a:p>
          <a:p>
            <a:pPr algn="l"/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4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715" y="5149577"/>
            <a:ext cx="1600496" cy="162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5383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809720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4" y="1621185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374652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671433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вовлечения в незаконное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наркопотребление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среди обучающихся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347834" y="1477169"/>
            <a:ext cx="10025926" cy="5184576"/>
          </a:xfrm>
        </p:spPr>
        <p:txBody>
          <a:bodyPr/>
          <a:lstStyle/>
          <a:p>
            <a:r>
              <a:rPr lang="ru-RU" sz="2000" dirty="0" smtClean="0"/>
              <a:t>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постоянной основе инфраструктуры и содержания профилактической деятельности (включающей учебный, воспитательный и профилактический компоненты), направленной на минимизацию уровня вовлеченности в употребление ПАВ обучающихся образовательных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endParaRPr lang="ru-RU" dirty="0" smtClean="0"/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Задачи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в профилактике ПАВ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единого профилактического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организации профилактической деятельности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минимизация влияния условий и факторов,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способных провоцировать вовлечение в употребление ПАВ обучающихся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ресурсов, обеспечивающих снижение риска употребления ПАВ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воспитанников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ресурсов семьи,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ориентированных на воспитание у детей и подростков законопослушного, успешного, ответственного поведения,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ресурсов семьи,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ребенку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профилактических компонентов в образовательные программы, внеурочную и воспитательную деятельность,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региональные и муниципальные программы, проекты, практики гражданско-патриотического, духовно-нравственного воспитания детей и молодёжи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секций, кружков и иных форм организации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на базе образовательных организаций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u="sng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69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72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-17834" y="6860714"/>
            <a:ext cx="10711234" cy="7322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954212" y="7134294"/>
            <a:ext cx="8009956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r>
              <a:rPr lang="ru-RU" sz="1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ГОБУ НОЦППМС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46520" y="2044080"/>
            <a:ext cx="3198240" cy="218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3746520" y="665034"/>
            <a:ext cx="542952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521994" y="1621185"/>
            <a:ext cx="4536673" cy="37444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4066160" y="4069440"/>
            <a:ext cx="6627240" cy="12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2" descr="C:\Users\User2\Desktop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6909546"/>
            <a:ext cx="575726" cy="57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/>
          </p:nvPr>
        </p:nvSpPr>
        <p:spPr>
          <a:xfrm>
            <a:off x="521994" y="1333154"/>
            <a:ext cx="9577234" cy="5040559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l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эффективной социальной адаптации обучающихся образовательных организаций, а также формирование и развитие в обществе ценностных ориентиров и нормативных представлений, которые могут выступать в качестве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альтернативы ценностям и нормам субкультуры,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пропагандирующей употребление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организационно-досуговое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вовлечение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досуга: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клубы по интересам, спортивная деятельность, общественные движения с целью создания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позитивной альтернативы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потреблению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 антинаркотическая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информационно-просветительское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антиалкогольная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антитабачная реклама,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пропаганда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здорового образа жизни в СМИ;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профилирующие онлайн-ресурсы и социальные сети для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антипропаганды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наркотиков; реализация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интерактивных форм профилактической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интернет-сети, цифровые платформы просвещения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социально-поддерживающее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и поддержка группам обучающихся с вероятным употреблением ПАВ и/или с высоким риском вовлечения в употребление ПАВ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                                                                                                              </a:t>
            </a:r>
            <a:endParaRPr lang="ru-RU" sz="2400" dirty="0"/>
          </a:p>
          <a:p>
            <a:r>
              <a:rPr lang="ru-RU" sz="2400" dirty="0" smtClean="0"/>
              <a:t>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5266" y="181025"/>
            <a:ext cx="9623520" cy="1031929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профилактики ПАВ в образовательной среде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Социальные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/>
              <a:t/>
            </a:r>
            <a:br>
              <a:rPr lang="ru-RU" sz="3200" dirty="0"/>
            </a:br>
            <a:endParaRPr lang="ru-RU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9150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4950</TotalTime>
  <Words>980</Words>
  <Application>Microsoft Office PowerPoint</Application>
  <PresentationFormat>Произвольный</PresentationFormat>
  <Paragraphs>258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С  2019-2020  учебного года СПТ по ЕМ, является обязательным для всех ОО всех субъектов РФ</vt:lpstr>
      <vt:lpstr>Количество обучающихся, участвовавших  в СПТ</vt:lpstr>
      <vt:lpstr>  Результаты проведения СПТ в 2021/2022 учебном году     </vt:lpstr>
      <vt:lpstr>  Результаты проведения СПТ в 2021/2022 учебном году   </vt:lpstr>
      <vt:lpstr>  Факторы риска и факторы защиты    </vt:lpstr>
      <vt:lpstr>  Нормативное обеспечение профилактики наркопотребления среди обучающихся  </vt:lpstr>
      <vt:lpstr>   Профилактика вовлечения в незаконное наркопотребление среди обучающихся   </vt:lpstr>
      <vt:lpstr>   Технологии профилактики ПАВ в образовательной среде Социальные   </vt:lpstr>
      <vt:lpstr>      Технологии профилактики ПАВ в образовательной среде Педагогические       </vt:lpstr>
      <vt:lpstr>       Технологии профилактики ПАВ в образовательной среде Психологические        </vt:lpstr>
      <vt:lpstr>Комплексные профилактические программы</vt:lpstr>
      <vt:lpstr>         Методическое сопровождение профилактической деятельности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Танечка</dc:creator>
  <cp:lastModifiedBy>Бух2</cp:lastModifiedBy>
  <cp:revision>454</cp:revision>
  <cp:lastPrinted>2022-03-31T06:51:12Z</cp:lastPrinted>
  <dcterms:created xsi:type="dcterms:W3CDTF">2017-03-10T15:25:40Z</dcterms:created>
  <dcterms:modified xsi:type="dcterms:W3CDTF">2022-04-27T09:19:06Z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reated">
    <vt:filetime>2017-03-03T00:00:00Z</vt:filetime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astSaved">
    <vt:filetime>2017-03-10T00:00:00Z</vt:filetime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17</vt:i4>
  </property>
  <property fmtid="{D5CDD505-2E9C-101B-9397-08002B2CF9AE}" pid="10" name="PresentationFormat">
    <vt:lpwstr>Произвольный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22</vt:i4>
  </property>
</Properties>
</file>