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607" r:id="rId2"/>
    <p:sldId id="676" r:id="rId3"/>
    <p:sldId id="677" r:id="rId4"/>
    <p:sldId id="409" r:id="rId5"/>
    <p:sldId id="411" r:id="rId6"/>
    <p:sldId id="508" r:id="rId7"/>
    <p:sldId id="586" r:id="rId8"/>
    <p:sldId id="783" r:id="rId9"/>
    <p:sldId id="602" r:id="rId10"/>
    <p:sldId id="588" r:id="rId11"/>
    <p:sldId id="684" r:id="rId12"/>
    <p:sldId id="505" r:id="rId13"/>
    <p:sldId id="519" r:id="rId14"/>
    <p:sldId id="703" r:id="rId15"/>
    <p:sldId id="685" r:id="rId16"/>
    <p:sldId id="523" r:id="rId17"/>
    <p:sldId id="733" r:id="rId18"/>
    <p:sldId id="500" r:id="rId19"/>
    <p:sldId id="498" r:id="rId20"/>
    <p:sldId id="775" r:id="rId21"/>
    <p:sldId id="513" r:id="rId22"/>
    <p:sldId id="501" r:id="rId23"/>
    <p:sldId id="777" r:id="rId24"/>
    <p:sldId id="590" r:id="rId25"/>
    <p:sldId id="595" r:id="rId26"/>
    <p:sldId id="597" r:id="rId27"/>
    <p:sldId id="781" r:id="rId28"/>
    <p:sldId id="516" r:id="rId29"/>
    <p:sldId id="788" r:id="rId30"/>
    <p:sldId id="786" r:id="rId31"/>
    <p:sldId id="787" r:id="rId32"/>
    <p:sldId id="537" r:id="rId33"/>
    <p:sldId id="784" r:id="rId34"/>
    <p:sldId id="509" r:id="rId35"/>
    <p:sldId id="611" r:id="rId36"/>
    <p:sldId id="510" r:id="rId37"/>
    <p:sldId id="601" r:id="rId38"/>
    <p:sldId id="416" r:id="rId39"/>
    <p:sldId id="525" r:id="rId40"/>
    <p:sldId id="511" r:id="rId41"/>
    <p:sldId id="517" r:id="rId42"/>
    <p:sldId id="512" r:id="rId43"/>
    <p:sldId id="736" r:id="rId44"/>
    <p:sldId id="737" r:id="rId45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подведомственной организации  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 органа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</a:t>
          </a:r>
          <a:r>
            <a:rPr lang="ru-RU" sz="1600" dirty="0" err="1"/>
            <a:t>рег</a:t>
          </a:r>
          <a:r>
            <a:rPr lang="en-GB" sz="1600" dirty="0"/>
            <a:t>.</a:t>
          </a:r>
          <a:r>
            <a:rPr lang="ru-RU" sz="1600" dirty="0"/>
            <a:t> (</a:t>
          </a:r>
          <a:r>
            <a:rPr lang="ru-RU" sz="1600" dirty="0" err="1"/>
            <a:t>мун</a:t>
          </a:r>
          <a:r>
            <a:rPr lang="en-GB" sz="1600" dirty="0"/>
            <a:t>.</a:t>
          </a:r>
          <a:r>
            <a:rPr lang="ru-RU" sz="1600" dirty="0"/>
            <a:t>) органа</a:t>
          </a:r>
          <a:r>
            <a:rPr lang="en-GB" sz="1600" dirty="0"/>
            <a:t> </a:t>
          </a:r>
          <a:r>
            <a:rPr lang="ru-RU" sz="1600" dirty="0"/>
            <a:t>– в а\к орган субъекта Российской Федерации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орган субъекта Российской Федерации – </a:t>
          </a:r>
          <a:br>
            <a:rPr lang="ru-RU" sz="1600" dirty="0"/>
          </a:br>
          <a:r>
            <a:rPr lang="ru-RU" sz="1600" dirty="0"/>
            <a:t>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 custLinFactNeighborY="8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ТО и подведомственной организации  – в а\к подразделения ЦА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подразделения ЦА –    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 органа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</a:t>
          </a:r>
          <a:r>
            <a:rPr lang="ru-RU" sz="1600" kern="1200" dirty="0" err="1"/>
            <a:t>рег</a:t>
          </a:r>
          <a:r>
            <a:rPr lang="en-GB" sz="1600" kern="1200" dirty="0"/>
            <a:t>.</a:t>
          </a:r>
          <a:r>
            <a:rPr lang="ru-RU" sz="1600" kern="1200" dirty="0"/>
            <a:t> (</a:t>
          </a:r>
          <a:r>
            <a:rPr lang="ru-RU" sz="1600" kern="1200" dirty="0" err="1"/>
            <a:t>мун</a:t>
          </a:r>
          <a:r>
            <a:rPr lang="en-GB" sz="1600" kern="1200" dirty="0"/>
            <a:t>.</a:t>
          </a:r>
          <a:r>
            <a:rPr lang="ru-RU" sz="1600" kern="1200" dirty="0"/>
            <a:t>) органа</a:t>
          </a:r>
          <a:r>
            <a:rPr lang="en-GB" sz="1600" kern="1200" dirty="0"/>
            <a:t> </a:t>
          </a:r>
          <a:r>
            <a:rPr lang="ru-RU" sz="1600" kern="1200" dirty="0"/>
            <a:t>– в а\к орган субъекта Российской Федерации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орган субъекта Российской Федерации – </a:t>
          </a:r>
          <a:br>
            <a:rPr lang="ru-RU" sz="1600" kern="1200" dirty="0"/>
          </a:br>
          <a:r>
            <a:rPr lang="ru-RU" sz="1600" kern="1200" dirty="0"/>
            <a:t>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BCF09-E56A-4D70-99E7-F917CEBF8F1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9A77D-926D-483E-813D-25D0F1C21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08439-13D6-4F94-8B07-16483380B826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76729"/>
            <a:ext cx="7952740" cy="2680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2BFCF-13EC-4CB2-99A9-A8E867D0F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9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84838" y="633413"/>
            <a:ext cx="3038475" cy="1709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0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11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48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36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87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70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88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40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98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64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0E24B-AD87-DF2D-19B7-2BC234AAC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52E6201-2303-62A8-FB4D-DEA48B75C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30E0577-4E0A-1DE5-5261-822549082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3D8664-518B-3D92-52FF-095FC2C4E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0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0E1BD-2DFD-4CEE-0A4D-50ECE888B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7069CAD-C989-AB3D-527F-BD1874187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D08248F-CB4D-3677-AD6B-CBC783819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5D4B33-AADD-3F27-5458-FB901F13E4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73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89F72-442D-DBD7-C73E-95D0532D1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964CD63-EC12-3543-0246-DEF4CDEDF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E82BDD3-1516-EF32-C4D9-7AC2F788D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7C3108-982F-0899-F9C0-F6E33C1E42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80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8E99E-A152-A4D7-A08F-2BB5C3A33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DE7926C-BBA1-7E85-282F-BA5EB8BE8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D4896EA-5ECF-5ABC-5339-BC680CF2B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364001-C121-FD9B-C740-93FE05EC45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741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000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95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6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5CAA2-23F3-DD74-B1DB-C2B999C8F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E668864-3573-4A9D-EEFE-840B4C695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0C6439B-BA14-9C28-88CE-97446E677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BC4779-4498-BE44-223B-F51D3CCFB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3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5B8D8-29BC-8A33-08FB-FA2E90F80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D9237A-B290-4738-02A1-3BCF7FEA0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276F12-2835-0BD0-C079-1C785889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0DF97C-B06A-8C58-146D-EDE0A948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B228E-E83E-B0C0-3571-EFB61BA2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2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0A0B3-A798-5AF5-81AB-2842B5BD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FEB2BD-19AE-69ED-9497-9BDFE1B3D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B002D5-CA41-6DD5-5C06-1B64AE3C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379FE4-8D6A-2432-6F60-955DBC1B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5D04AB-2782-2ABA-9147-05559924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9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9D61CB-60AD-08A1-E1A8-F10253380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73807D-DAC1-D923-4345-C7248C53D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CE8005-0902-B212-2384-593933E2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A06ACA-963A-C49F-CAC8-37527119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02D1F1-11D7-DAD9-B2BD-F5889704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32D0A-05F8-3718-BB45-37348D7E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1FFF0C-341B-B9B9-7036-3211D5D14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C95E2-0B72-D905-BE52-D10E1C18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8F3D01-B79E-4A32-5CF6-7993A812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FDD38D-0F63-447B-B6E3-8CBBF5A6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5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553D4-BB9C-13F8-63B6-4C9E7576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562E93-9612-F1CE-4333-D7D662BD9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150C0-CE77-20A7-06F3-B0444862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DD4E8-FD4C-ADA8-4D89-92E9DC53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312C52-258E-FF1A-46FC-5268C9A9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1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F3726-3DA3-3C9D-DD99-7B1A7AB3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35DA1B-DB90-9227-5DD1-93C5C638A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2EE072-E96F-2AAA-C04B-0CCE37337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6C41A3-A451-FE24-5502-EA99ADB2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1C49E5-1775-CD32-5C00-6B79C3F1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C6B2CD-235A-1E8C-6EF6-9E4443FF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6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B3D2F-2837-2DE9-E41E-AF8173F8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D574D9-6780-F98A-CFD1-754D7E921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F59EEA-D7EA-2C29-7039-3644EB023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3902D2-DA85-43B7-8018-40FAFFBB8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8B4FCE-C4F8-87ED-1146-0F66B7DBD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632AD0-6A17-4218-9F2A-8B1C82CC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763D71-6057-683F-7922-05A40BD9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5C0641-78F3-8291-05FA-232A9C86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5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F7DDD-C16D-B442-1763-9CFA79A8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BB372-34D2-AED8-FADD-5C30B39B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367AB3-BCB0-7F59-9813-D5BA9E2C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009216-1637-F6B7-74EA-778639F8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2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EEF750-8D4A-70E5-3642-A31A72EA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D27FCB-2697-96D0-F74E-BE29BB7B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09A24E-49CD-11FE-C84A-FADD4C87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5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51B8-41D9-207F-F0DD-58A0B190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CD3F4-12B8-DCC2-5075-DD211B9FE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B33C18-CA19-10F6-40F4-14E0B3346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8DD8BA-45E8-326E-CDCB-CD8821DD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AE2659-61A9-7BDE-8078-057883EB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12AA70-B377-BB5A-A7C4-F211B04A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2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06CD1-077E-7F68-FFCC-2652445B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B82B0A-F878-65CE-A734-D1DA251CA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13FA84-406E-F546-E077-45A76FA3A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A2372-00F4-DB18-B26E-54AC9AB6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A1BC78-5B1D-2116-7C6A-80B950CE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BCECB0-FC85-21BA-D9ED-277BF437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2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E8719-5AA7-187A-92ED-67FE4AD3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C8F3DB-4F62-A9B1-8C36-9F3704CE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6524E-7E00-289E-807B-402166B8B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D3E2-78EE-44C2-A2E8-B86E35434F6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D1F04-3CAC-8C3D-A347-83E548A5B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83D749-DBF6-D728-BBA1-F82E35055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7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registries/infrastr/#a_13256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vfs/registers/infr/list_invest_platform_op.xls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8837" y="1965993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AD2FD54-C9C2-D1EE-4591-DEFE8B84A3A4}"/>
              </a:ext>
            </a:extLst>
          </p:cNvPr>
          <p:cNvSpPr txBox="1"/>
          <p:nvPr/>
        </p:nvSpPr>
        <p:spPr>
          <a:xfrm>
            <a:off x="2748837" y="5534561"/>
            <a:ext cx="3453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Москва,</a:t>
            </a: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Февраль 2024 г.</a:t>
            </a:r>
          </a:p>
        </p:txBody>
      </p:sp>
    </p:spTree>
    <p:extLst>
      <p:ext uri="{BB962C8B-B14F-4D97-AF65-F5344CB8AC3E}">
        <p14:creationId xmlns:p14="http://schemas.microsoft.com/office/powerpoint/2010/main" val="119403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9F6AD2C-64AA-4932-9465-C76D422C964F}"/>
              </a:ext>
            </a:extLst>
          </p:cNvPr>
          <p:cNvSpPr/>
          <p:nvPr/>
        </p:nvSpPr>
        <p:spPr>
          <a:xfrm>
            <a:off x="545400" y="156619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Сроки декларационной кампании 2024 года: 1 (30) апреля 2024 года соответственно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4A6927-D22F-4BCF-984E-0113AF1AAF52}"/>
              </a:ext>
            </a:extLst>
          </p:cNvPr>
          <p:cNvSpPr/>
          <p:nvPr/>
        </p:nvSpPr>
        <p:spPr>
          <a:xfrm>
            <a:off x="545400" y="2101382"/>
            <a:ext cx="11240201" cy="118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Юридически значимым для декларационной кампании 2024 года является перечень должностей,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имеющий силу по состоянию на 31 декабря 2023 г.; перечень формируется на основании оценки рисков;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6AD0E57-26F6-4FAD-99C0-3C2E8E6BCD94}"/>
              </a:ext>
            </a:extLst>
          </p:cNvPr>
          <p:cNvSpPr/>
          <p:nvPr/>
        </p:nvSpPr>
        <p:spPr>
          <a:xfrm>
            <a:off x="545400" y="3963752"/>
            <a:ext cx="11240201" cy="90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Порядок представления справки утверждается НПА;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ECEFBC-FFF7-28C5-F147-E37B3B12A5F3}"/>
              </a:ext>
            </a:extLst>
          </p:cNvPr>
          <p:cNvSpPr/>
          <p:nvPr/>
        </p:nvSpPr>
        <p:spPr>
          <a:xfrm>
            <a:off x="545400" y="5002939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необходима справка в т.ч. формате 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.XSB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, то это прописывается в порядке представления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B3B94F-0945-654F-52D2-23810384EC17}"/>
              </a:ext>
            </a:extLst>
          </p:cNvPr>
          <p:cNvSpPr/>
          <p:nvPr/>
        </p:nvSpPr>
        <p:spPr>
          <a:xfrm>
            <a:off x="545400" y="342856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Квалифицирующий признак "31 декабря" не у всех декларантов (см., например, </a:t>
            </a:r>
            <a:r>
              <a:rPr lang="ru-RU" dirty="0" err="1">
                <a:solidFill>
                  <a:schemeClr val="accent1"/>
                </a:solidFill>
                <a:cs typeface="Times New Roman" pitchFamily="18" charset="0"/>
              </a:rPr>
              <a:t>гос.должности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29079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294739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42395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46049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3391988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(подпись на справке может быть поставлена в правом нижнем углу всех страниц, кроме последней: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на последней странице подпись ставится в специально отведенном месте)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368621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39139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рукописные правки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42793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5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718678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186321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403609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Справки не рекомендуется прошивать и фиксировать скрепкой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436015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287254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290907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3341472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рекомендуется осуществлять подмену листов справки листами, напечатанными в иной момент времени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3486011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545399" y="17163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545399" y="3277595"/>
            <a:ext cx="11240201" cy="12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/>
                </a:solidFill>
              </a:rPr>
              <a:t>ситуативна</a:t>
            </a:r>
            <a:r>
              <a:rPr lang="ru-RU" dirty="0">
                <a:solidFill>
                  <a:schemeClr val="accent1"/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545399" y="2236741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Нецелесообразность двусторонней печати обусловлена требованиями к работе с ГИС "Посейдон"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545399" y="4734021"/>
            <a:ext cx="1124020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/>
                </a:solidFill>
              </a:rPr>
              <a:t>"не общаемся", "не поддерживаем контакт" должны оцениваться критически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4D12D3-FBC9-8E69-2F37-42A00BF88459}"/>
              </a:ext>
            </a:extLst>
          </p:cNvPr>
          <p:cNvSpPr/>
          <p:nvPr/>
        </p:nvSpPr>
        <p:spPr>
          <a:xfrm>
            <a:off x="545399" y="2757168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СПО "Справки БК" разработано ФСО России, а не Минтрудом России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047712-766D-FD9C-ACB0-A4B1A64EE385}"/>
              </a:ext>
            </a:extLst>
          </p:cNvPr>
          <p:cNvSpPr txBox="1"/>
          <p:nvPr/>
        </p:nvSpPr>
        <p:spPr>
          <a:xfrm>
            <a:off x="551543" y="776340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39807C82-F849-7C68-AA8C-D3E2665E0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90081"/>
              </p:ext>
            </p:extLst>
          </p:nvPr>
        </p:nvGraphicFramePr>
        <p:xfrm>
          <a:off x="299358" y="1379789"/>
          <a:ext cx="11448140" cy="4419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446">
                  <a:extLst>
                    <a:ext uri="{9D8B030D-6E8A-4147-A177-3AD203B41FA5}">
                      <a16:colId xmlns:a16="http://schemas.microsoft.com/office/drawing/2014/main" val="3045483869"/>
                    </a:ext>
                  </a:extLst>
                </a:gridCol>
                <a:gridCol w="10415694">
                  <a:extLst>
                    <a:ext uri="{9D8B030D-6E8A-4147-A177-3AD203B41FA5}">
                      <a16:colId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Каждый случай невозможности подлежит рассмотрению на комиссии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(подразделение самостоятельно принять решение не может)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Лицо заблаговременно обращается с заявлением с причинами невозможности представления сведений (желательно с подтверждающими документами) 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Заявление рассматривается на комиссии, при подготовке к заседанию не требуется мотивированное заключение (при этом скриншоты требуют более детального анализа)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632859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Заседание желательно проводить в период декларационной кампании,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чтобы дать сотруднику шанс представить сведения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Исключение когнитивных ошибок </a:t>
                      </a:r>
                      <a:r>
                        <a:rPr lang="ru-RU" sz="2000" b="1" dirty="0" err="1">
                          <a:solidFill>
                            <a:schemeClr val="accent1"/>
                          </a:solidFill>
                        </a:rPr>
                        <a:t>послезнания</a:t>
                      </a: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 (почему не сдал справку раньше)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73585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4B58BB8-429F-4AD9-93F8-CA18D896A545}"/>
              </a:ext>
            </a:extLst>
          </p:cNvPr>
          <p:cNvSpPr txBox="1"/>
          <p:nvPr/>
        </p:nvSpPr>
        <p:spPr>
          <a:xfrm>
            <a:off x="1095998" y="5794107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dirty="0">
                <a:solidFill>
                  <a:schemeClr val="accent1"/>
                </a:solidFill>
                <a:latin typeface="+mn-lt"/>
              </a:rPr>
              <a:t>Поступающий гражданин не может подать заявление</a:t>
            </a:r>
            <a:endParaRPr lang="ru-RU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B58BB8-429F-4AD9-93F8-CA18D896A545}"/>
              </a:ext>
            </a:extLst>
          </p:cNvPr>
          <p:cNvSpPr txBox="1"/>
          <p:nvPr/>
        </p:nvSpPr>
        <p:spPr>
          <a:xfrm>
            <a:off x="1095998" y="6291378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Должностное лицо не может подать заявление на себя (кроме независящих обстоятельств)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13" y="5139378"/>
            <a:ext cx="1404527" cy="223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:a16="http://schemas.microsoft.com/office/drawing/2014/main" id="{331B20EA-4609-F2F8-4DE9-4776347D3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298328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1459C1-5E88-3690-42EB-1972CCDCE813}"/>
              </a:ext>
            </a:extLst>
          </p:cNvPr>
          <p:cNvSpPr/>
          <p:nvPr/>
        </p:nvSpPr>
        <p:spPr>
          <a:xfrm>
            <a:off x="4437500" y="1357915"/>
            <a:ext cx="3456000" cy="54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Решения комиссии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B48080E-28FB-2B9A-0D06-F6A52E992BE3}"/>
              </a:ext>
            </a:extLst>
          </p:cNvPr>
          <p:cNvSpPr/>
          <p:nvPr/>
        </p:nvSpPr>
        <p:spPr>
          <a:xfrm>
            <a:off x="545399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объективна и уважительна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77D135B-8D57-54AB-F951-042FA7FA80E3}"/>
              </a:ext>
            </a:extLst>
          </p:cNvPr>
          <p:cNvSpPr/>
          <p:nvPr/>
        </p:nvSpPr>
        <p:spPr>
          <a:xfrm>
            <a:off x="4437500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неуважительна + рекомендация принять меры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0D6D860-72C0-72BA-1F6C-432E97C87A0E}"/>
              </a:ext>
            </a:extLst>
          </p:cNvPr>
          <p:cNvSpPr/>
          <p:nvPr/>
        </p:nvSpPr>
        <p:spPr>
          <a:xfrm>
            <a:off x="8329601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необъективна и является уклонением + ответственность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11294EC-B4FF-BEB7-E9D6-3BEE893B65EA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2273399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D10F4C8-D3AE-D34C-308F-DCB6330C77EF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>
            <a:off x="6165500" y="1905115"/>
            <a:ext cx="0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16022DB-0B34-2227-4A24-973012B6A8D9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165500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7505105-B2DE-D857-8890-8283A92CF49D}"/>
              </a:ext>
            </a:extLst>
          </p:cNvPr>
          <p:cNvSpPr/>
          <p:nvPr/>
        </p:nvSpPr>
        <p:spPr>
          <a:xfrm>
            <a:off x="2793670" y="321584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существует независимо от воли государственного служащего (например, государственный служащий длительное время не располагает сведениями о местонахождении супруги (супруга) и у него отсутствуют возможности для получения такой информации)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99E04FD-AB5B-9A00-5580-093F007387AC}"/>
              </a:ext>
            </a:extLst>
          </p:cNvPr>
          <p:cNvSpPr/>
          <p:nvPr/>
        </p:nvSpPr>
        <p:spPr>
          <a:xfrm>
            <a:off x="545398" y="3086852"/>
            <a:ext cx="2352855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Объективная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2" name="Нашивка 30">
            <a:extLst>
              <a:ext uri="{FF2B5EF4-FFF2-40B4-BE49-F238E27FC236}">
                <a16:creationId xmlns:a16="http://schemas.microsoft.com/office/drawing/2014/main" id="{06588137-11CD-FCDC-E7DD-74512F90E1CB}"/>
              </a:ext>
            </a:extLst>
          </p:cNvPr>
          <p:cNvSpPr/>
          <p:nvPr/>
        </p:nvSpPr>
        <p:spPr>
          <a:xfrm>
            <a:off x="2372666" y="315797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9EB5B35-03D2-33AE-21AA-83BEC7852412}"/>
              </a:ext>
            </a:extLst>
          </p:cNvPr>
          <p:cNvSpPr/>
          <p:nvPr/>
        </p:nvSpPr>
        <p:spPr>
          <a:xfrm>
            <a:off x="2793670" y="407031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обоснованно препятствовала государственному служащему представить необходимые сведения (болезнь, командировка и т.п.)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F8F336F-1E8F-9C4A-025E-0F65C662A09B}"/>
              </a:ext>
            </a:extLst>
          </p:cNvPr>
          <p:cNvSpPr/>
          <p:nvPr/>
        </p:nvSpPr>
        <p:spPr>
          <a:xfrm>
            <a:off x="545398" y="3941322"/>
            <a:ext cx="235285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Уважительная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5" name="Нашивка 30">
            <a:extLst>
              <a:ext uri="{FF2B5EF4-FFF2-40B4-BE49-F238E27FC236}">
                <a16:creationId xmlns:a16="http://schemas.microsoft.com/office/drawing/2014/main" id="{C15B4457-C43D-7419-8E3B-1FFAFA7F89B8}"/>
              </a:ext>
            </a:extLst>
          </p:cNvPr>
          <p:cNvSpPr/>
          <p:nvPr/>
        </p:nvSpPr>
        <p:spPr>
          <a:xfrm>
            <a:off x="2372666" y="401244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52A479C-506C-681B-2065-A2CEFF33DA96}"/>
              </a:ext>
            </a:extLst>
          </p:cNvPr>
          <p:cNvSpPr/>
          <p:nvPr/>
        </p:nvSpPr>
        <p:spPr>
          <a:xfrm>
            <a:off x="545398" y="4790714"/>
            <a:ext cx="11240203" cy="936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Возможна ситуация, когда причина является одновременно объективной и неуважительной, в частности, отказ супруги (супруга) представить сведения в связи с обязательствами, взятыми супругой (супругом) перед третьими лицами</a:t>
            </a:r>
            <a:endParaRPr lang="ru-RU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E4A4A7F-7E27-06DE-CC93-0DEFB5E295D3}"/>
              </a:ext>
            </a:extLst>
          </p:cNvPr>
          <p:cNvSpPr/>
          <p:nvPr/>
        </p:nvSpPr>
        <p:spPr>
          <a:xfrm>
            <a:off x="545398" y="5874831"/>
            <a:ext cx="11240203" cy="84420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/>
                </a:solidFill>
              </a:rPr>
              <a:t>Методические рекомендации по организации работы комиссий по соблюдению требований к служебному поведению федеральных государственных служащих и урегулированию конфликта интересов (аттестационных комиссий) в федеральных государственных органах, одобренные президиумом Совета при Президенте Российской Федерации по противодействию коррупции (протокол от 13 апреля 2011 г. № 24)</a:t>
            </a:r>
            <a:endParaRPr lang="ru-RU" sz="1400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545398" y="260751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545398" y="313799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545398" y="1429037"/>
            <a:ext cx="1124020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представление </a:t>
            </a:r>
            <a:r>
              <a:rPr lang="en-US" dirty="0">
                <a:solidFill>
                  <a:schemeClr val="accent1"/>
                </a:solidFill>
              </a:rPr>
              <a:t>.XSB </a:t>
            </a:r>
            <a:r>
              <a:rPr lang="ru-RU" dirty="0">
                <a:solidFill>
                  <a:schemeClr val="accent1"/>
                </a:solidFill>
              </a:rPr>
              <a:t>файла не отменяет необходимость представить справку в бумажном варианте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(необходимо предусмотреть соответствующие положения в порядке представления справки)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A0B7E28-D4BB-41DD-95AD-2C8CFDDEA442}"/>
              </a:ext>
            </a:extLst>
          </p:cNvPr>
          <p:cNvSpPr/>
          <p:nvPr/>
        </p:nvSpPr>
        <p:spPr>
          <a:xfrm>
            <a:off x="545398" y="477495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раздела 2,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все остальное – факультативно и по желанию декларанта; все приложения приобщаются к справке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4289B70-7A41-4D2B-B478-7472FFD3345A}"/>
              </a:ext>
            </a:extLst>
          </p:cNvPr>
          <p:cNvSpPr/>
          <p:nvPr/>
        </p:nvSpPr>
        <p:spPr>
          <a:xfrm>
            <a:off x="545398" y="559343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актуальной версии СПО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4EAC368-7188-4B3F-A53B-2CD54488722A}"/>
              </a:ext>
            </a:extLst>
          </p:cNvPr>
          <p:cNvSpPr/>
          <p:nvPr/>
        </p:nvSpPr>
        <p:spPr>
          <a:xfrm>
            <a:off x="545398" y="395647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которой не отражены или не полностью отражены какие-либо сведения либо имеются ошибки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480A79-19ED-6230-4907-E4D547D90CDD}"/>
              </a:ext>
            </a:extLst>
          </p:cNvPr>
          <p:cNvSpPr/>
          <p:nvPr/>
        </p:nvSpPr>
        <p:spPr>
          <a:xfrm>
            <a:off x="545397" y="61239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Разные признаки, разные строки в соответствующих подразделах (разделах)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56966"/>
              </p:ext>
            </p:extLst>
          </p:nvPr>
        </p:nvGraphicFramePr>
        <p:xfrm>
          <a:off x="526143" y="1453807"/>
          <a:ext cx="11259458" cy="5211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166">
                  <a:extLst>
                    <a:ext uri="{9D8B030D-6E8A-4147-A177-3AD203B41FA5}">
                      <a16:colId xmlns:a16="http://schemas.microsoft.com/office/drawing/2014/main" val="3045483869"/>
                    </a:ext>
                  </a:extLst>
                </a:gridCol>
                <a:gridCol w="9825292">
                  <a:extLst>
                    <a:ext uri="{9D8B030D-6E8A-4147-A177-3AD203B41FA5}">
                      <a16:colId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Декларационная кампания начинается 1 января и заканчивается 1 (30) апреля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(в зависимости от категории должности) (сроки не переносятся)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Декларация подается в антикоррупционное подразделение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(ответственному должностному лицу)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Имеется возможность подать уточенную декларацию: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это ответственность самого должностного лица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Отчетный период: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</a:t>
                      </a:r>
                      <a:r>
                        <a:rPr lang="ru-RU" sz="2000" b="1" i="1" dirty="0" smtClean="0">
                          <a:solidFill>
                            <a:schemeClr val="accent1"/>
                          </a:solidFill>
                        </a:rPr>
                        <a:t>служащих (работников)  </a:t>
                      </a:r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декларационной кампании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году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Отчетная дата: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</a:t>
                      </a:r>
                      <a:r>
                        <a:rPr lang="ru-RU" sz="2000" b="1" i="1" dirty="0" smtClean="0">
                          <a:solidFill>
                            <a:schemeClr val="accent1"/>
                          </a:solidFill>
                        </a:rPr>
                        <a:t>служащих (работников) </a:t>
                      </a:r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31 декабря отчетного периода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первое число месяца, предшествующего месяцу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:a16="http://schemas.microsoft.com/office/drawing/2014/main" id="{09860822-4A7A-9D51-AFA9-108B82480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182516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545398" y="3737244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"Самозанятый"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"Налог на профессиональный доход"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"Титульной"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1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53311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545398" y="4534194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Служащий может применять "Налог на профессиональный доход" только в отношении сдачи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в аренду (наем) жилых помещений (письмо Минтруда России от 19.04.2021 № 28-6/10/В-4623)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90E1DE-82EB-416E-F45D-7A82AC641E8C}"/>
              </a:ext>
            </a:extLst>
          </p:cNvPr>
          <p:cNvSpPr/>
          <p:nvPr/>
        </p:nvSpPr>
        <p:spPr>
          <a:xfrm>
            <a:off x="552861" y="5502428"/>
            <a:ext cx="11232738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Информацию о том, что лицо зарегистрировано в качестве индивидуального </a:t>
            </a:r>
            <a:r>
              <a:rPr lang="ru-RU" dirty="0" smtClean="0">
                <a:solidFill>
                  <a:schemeClr val="accent1"/>
                </a:solidFill>
              </a:rPr>
              <a:t>предпринимателя, </a:t>
            </a:r>
            <a:r>
              <a:rPr lang="ru-RU" dirty="0">
                <a:solidFill>
                  <a:schemeClr val="accent1"/>
                </a:solidFill>
              </a:rPr>
              <a:t>необходимо указывать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B4106C-F76D-3E81-B689-9F28CC31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87" y="4420888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18840"/>
          <a:stretch/>
        </p:blipFill>
        <p:spPr>
          <a:xfrm>
            <a:off x="382999" y="1930990"/>
            <a:ext cx="3255633" cy="3302817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048020"/>
              </p:ext>
            </p:extLst>
          </p:nvPr>
        </p:nvGraphicFramePr>
        <p:xfrm>
          <a:off x="4219286" y="2188831"/>
          <a:ext cx="7589715" cy="2787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:a16="http://schemas.microsoft.com/office/drawing/2014/main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Оказание консультативной и методической помощи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реализации требований антикоррупционного законодательства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Издание инструктивно-методических материалов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вопросам противодействия коррупции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Консультативно-методическое обеспечение мер, направленных на предупреждение коррупции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организациях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022816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E8F6DD-4B34-CADF-23D4-9DD6465AC023}"/>
              </a:ext>
            </a:extLst>
          </p:cNvPr>
          <p:cNvSpPr/>
          <p:nvPr/>
        </p:nvSpPr>
        <p:spPr>
          <a:xfrm>
            <a:off x="375469" y="5652655"/>
            <a:ext cx="11410131" cy="71766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1"/>
                </a:solidFill>
              </a:rPr>
              <a:t>См. пункт 25 Указа Президента Российской Федерации от 2 апреля 2013 г. № 309 "О мерах по реализации отдельных положений Федерального закона "О противодействии коррупции"</a:t>
            </a:r>
          </a:p>
        </p:txBody>
      </p:sp>
      <p:pic>
        <p:nvPicPr>
          <p:cNvPr id="2" name="Объект 11">
            <a:extLst>
              <a:ext uri="{FF2B5EF4-FFF2-40B4-BE49-F238E27FC236}">
                <a16:creationId xmlns:a16="http://schemas.microsoft.com/office/drawing/2014/main" id="{0DE67584-AE8A-2DC0-E885-3553DD39E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3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552860" y="5356015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552862" y="2484464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2" y="3386134"/>
            <a:ext cx="6566087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/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8" y="6256388"/>
            <a:ext cx="6553801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1"/>
                </a:solidFill>
              </a:rPr>
              <a:t>Некоторые доходы могут не облагаться налогом (или лицо обязано самостоятельно уплатить налог)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552862" y="1331855"/>
            <a:ext cx="11232737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Понятие "доход" в антикоррупционном законодательстве не тождественно понятию "доход" в налоговом законодательстве (см. "природу" денежных средств)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4" y="2484464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ФНС России, фонды,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4" y="5356015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 физических или юридических лиц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02B74A-C13B-CBE3-66F9-A2C33B61684F}"/>
              </a:ext>
            </a:extLst>
          </p:cNvPr>
          <p:cNvSpPr/>
          <p:nvPr/>
        </p:nvSpPr>
        <p:spPr>
          <a:xfrm>
            <a:off x="552860" y="4227670"/>
            <a:ext cx="11232737" cy="57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 от ценных бумаг выражается в величине суммы положительного финансового результата (сумма налоговой базы, а не общая сумма дохода)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46F1F01-4AC0-07DF-9F1B-554F3F60548D}"/>
              </a:ext>
            </a:extLst>
          </p:cNvPr>
          <p:cNvSpPr/>
          <p:nvPr/>
        </p:nvSpPr>
        <p:spPr>
          <a:xfrm>
            <a:off x="552860" y="4905814"/>
            <a:ext cx="11232737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Положительный финансовый результат только для отдельных видов доходов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FAB7AA-CF13-67B5-7BA5-827865E95431}"/>
              </a:ext>
            </a:extLst>
          </p:cNvPr>
          <p:cNvSpPr/>
          <p:nvPr/>
        </p:nvSpPr>
        <p:spPr>
          <a:xfrm>
            <a:off x="552860" y="1981200"/>
            <a:ext cx="11232737" cy="35260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определении дохода смотрим на собственника, а не на порядок зачисления денежных средств</a:t>
            </a:r>
          </a:p>
        </p:txBody>
      </p:sp>
      <p:pic>
        <p:nvPicPr>
          <p:cNvPr id="8" name="Объект 11">
            <a:extLst>
              <a:ext uri="{FF2B5EF4-FFF2-40B4-BE49-F238E27FC236}">
                <a16:creationId xmlns:a16="http://schemas.microsoft.com/office/drawing/2014/main" id="{6D3C74FE-E990-DB17-57F7-9ADDA2280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264565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7174448-1459-45DE-9B7D-1EFEF5B0034A}"/>
              </a:ext>
            </a:extLst>
          </p:cNvPr>
          <p:cNvSpPr/>
          <p:nvPr/>
        </p:nvSpPr>
        <p:spPr>
          <a:xfrm>
            <a:off x="545400" y="1600472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Доход, полученный в натуральной форме, не отражается.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Когда будет реализован, тогда будет указан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69BF7C-2D0F-ED0E-451F-BB4BCADA6A60}"/>
              </a:ext>
            </a:extLst>
          </p:cNvPr>
          <p:cNvSpPr/>
          <p:nvPr/>
        </p:nvSpPr>
        <p:spPr>
          <a:xfrm>
            <a:off x="545400" y="2352613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любой доход вне зависимости от размера, в т.ч. полученный в качестве подарка на день рождения или иной праздник, переведенные ("подаренные") денежные средства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FFE3CB-6A70-C347-76A1-F53B3193D9F3}"/>
              </a:ext>
            </a:extLst>
          </p:cNvPr>
          <p:cNvSpPr/>
          <p:nvPr/>
        </p:nvSpPr>
        <p:spPr>
          <a:xfrm>
            <a:off x="545400" y="3104754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указываются сведения о социальном, имущественном, инвестиционном налоговом вычете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C0B46B-61A2-DEE1-D8EF-3B6647E739F0}"/>
              </a:ext>
            </a:extLst>
          </p:cNvPr>
          <p:cNvSpPr/>
          <p:nvPr/>
        </p:nvSpPr>
        <p:spPr>
          <a:xfrm>
            <a:off x="545400" y="3676895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Гранты указываются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43BF5BC-B4C7-C9B3-0479-99778FDBA242}"/>
              </a:ext>
            </a:extLst>
          </p:cNvPr>
          <p:cNvSpPr/>
          <p:nvPr/>
        </p:nvSpPr>
        <p:spPr>
          <a:xfrm>
            <a:off x="545400" y="4249036"/>
            <a:ext cx="11232000" cy="103183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указывается возврат денежных средств за оплаченные за третьих лиц товары, работы и услуги, если факт такой оплаты может быть подтвержден (например, покупка товаров в пользу родителей, участие в родительском комитете)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A9920C-3EC8-83C9-43BC-8673A1BB5443}"/>
              </a:ext>
            </a:extLst>
          </p:cNvPr>
          <p:cNvSpPr/>
          <p:nvPr/>
        </p:nvSpPr>
        <p:spPr>
          <a:xfrm>
            <a:off x="545400" y="5385012"/>
            <a:ext cx="11232000" cy="72450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Предусмотренное Указанием Банка России № 5798-У отражение доходов от сделок купли-продажи иностранной валюты согласовано Минтрудом России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E9323FA-AFFB-23D2-C5C8-0C44E6FA37A4}"/>
              </a:ext>
            </a:extLst>
          </p:cNvPr>
          <p:cNvSpPr/>
          <p:nvPr/>
        </p:nvSpPr>
        <p:spPr>
          <a:xfrm>
            <a:off x="545400" y="6213653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Компенсации с отчетностью о расходовании не указываются; иные компенсации указываются</a:t>
            </a: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545400" y="2840078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545400" y="3565360"/>
            <a:ext cx="112402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545400" y="4146642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545400" y="4871924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Общий доход рассчитывается только в случае, если на момент совершения сделки уже три отчетных периода как декларанты находятся в браке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545400" y="5597206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545400" y="6178490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ятиугольник 36"/>
          <p:cNvSpPr/>
          <p:nvPr/>
        </p:nvSpPr>
        <p:spPr>
          <a:xfrm>
            <a:off x="559629" y="2521368"/>
            <a:ext cx="2291198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7" y="2509415"/>
            <a:ext cx="8696624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428060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914705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19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559629" y="5492257"/>
            <a:ext cx="2291198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088978" y="5480303"/>
            <a:ext cx="869662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4401350"/>
            <a:ext cx="7734300" cy="91440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088977" y="6350967"/>
            <a:ext cx="8696622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Регистрация транспортных средств носит учетный характер</a:t>
            </a:r>
          </a:p>
        </p:txBody>
      </p:sp>
      <p:pic>
        <p:nvPicPr>
          <p:cNvPr id="3" name="Объект 11">
            <a:extLst>
              <a:ext uri="{FF2B5EF4-FFF2-40B4-BE49-F238E27FC236}">
                <a16:creationId xmlns:a16="http://schemas.microsoft.com/office/drawing/2014/main" id="{082493AF-1E14-DFE9-4BD0-801409B8F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4081819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денежные требования;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1"/>
                </a:solidFill>
              </a:rPr>
              <a:t>[</a:t>
            </a:r>
            <a:r>
              <a:rPr lang="ru-RU" dirty="0">
                <a:solidFill>
                  <a:schemeClr val="accent1"/>
                </a:solidFill>
              </a:rPr>
              <a:t>цифровых прав</a:t>
            </a:r>
            <a:r>
              <a:rPr lang="en-US" dirty="0">
                <a:solidFill>
                  <a:schemeClr val="accent1"/>
                </a:solidFill>
              </a:rPr>
              <a:t>]</a:t>
            </a:r>
            <a:r>
              <a:rPr lang="ru-RU" dirty="0">
                <a:solidFill>
                  <a:schemeClr val="accent1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27BF44-AB43-A054-CCCC-1982A25FF702}"/>
              </a:ext>
            </a:extLst>
          </p:cNvPr>
          <p:cNvSpPr txBox="1"/>
          <p:nvPr/>
        </p:nvSpPr>
        <p:spPr>
          <a:xfrm>
            <a:off x="543640" y="60340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информационных систем: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https://www.cbr.ru/registries/infrastr/#a_132564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23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B86EB-85F6-D1EE-A9C2-67B23E8ACD6D}"/>
              </a:ext>
            </a:extLst>
          </p:cNvPr>
          <p:cNvSpPr txBox="1"/>
          <p:nvPr/>
        </p:nvSpPr>
        <p:spPr>
          <a:xfrm>
            <a:off x="543640" y="5604913"/>
            <a:ext cx="6936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https://www.cbr.ru/vfs/registers/infr/list_invest_platform_op.xlsx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67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(или) в качестве инвестиций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E6B56F-49FC-F8B2-07E3-D656C718808D}"/>
              </a:ext>
            </a:extLst>
          </p:cNvPr>
          <p:cNvSpPr/>
          <p:nvPr/>
        </p:nvSpPr>
        <p:spPr>
          <a:xfrm>
            <a:off x="371929" y="6223790"/>
            <a:ext cx="11448141" cy="52621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("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кешбэк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сервис"), а также игровая валюта</a:t>
            </a:r>
            <a:endParaRPr lang="ru-RU" sz="16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17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ятиугольник 33"/>
          <p:cNvSpPr/>
          <p:nvPr/>
        </p:nvSpPr>
        <p:spPr>
          <a:xfrm>
            <a:off x="545399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574473" y="3566906"/>
            <a:ext cx="8211131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Кредитная организация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ФНС </a:t>
            </a:r>
            <a:r>
              <a:rPr lang="ru-RU" dirty="0">
                <a:solidFill>
                  <a:schemeClr val="accent1"/>
                </a:solidFill>
              </a:rPr>
              <a:t>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545399" y="2650530"/>
            <a:ext cx="11240204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545399" y="5509585"/>
            <a:ext cx="11240204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1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1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4503DD-56D3-9FB7-46CE-5464B2101341}"/>
              </a:ext>
            </a:extLst>
          </p:cNvPr>
          <p:cNvSpPr/>
          <p:nvPr/>
        </p:nvSpPr>
        <p:spPr>
          <a:xfrm>
            <a:off x="3575999" y="4698555"/>
            <a:ext cx="8209602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Счет закрывается в установленном порядке или по соглашению сторон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:a16="http://schemas.microsoft.com/office/drawing/2014/main" id="{74D51CBA-3937-A0A1-77DA-74CAE03EA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1295407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545398" y="1783290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545398" y="256140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545398" y="3051516"/>
            <a:ext cx="11240201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0B0539A-E2A4-4C87-87B8-0855A02E379F}"/>
              </a:ext>
            </a:extLst>
          </p:cNvPr>
          <p:cNvSpPr/>
          <p:nvPr/>
        </p:nvSpPr>
        <p:spPr>
          <a:xfrm>
            <a:off x="545398" y="4174439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0DFDA5-524E-2512-49E9-10B91A90A307}"/>
              </a:ext>
            </a:extLst>
          </p:cNvPr>
          <p:cNvSpPr/>
          <p:nvPr/>
        </p:nvSpPr>
        <p:spPr>
          <a:xfrm>
            <a:off x="545398" y="4664552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Если при получении информации от кредитной организации выявились "новые" счета, то служащий (работник) может приложить пояснения к справке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1C48E-C29F-63AD-2A28-480D7F245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id="{6B19FD21-E728-4A59-F2F2-4C2AB19BE39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8E4A130-D83C-CD5A-3B93-9A28C789A9E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7574810-0F10-BA2C-65EC-5EAF671C4BDC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4EA13088-E6C5-1A54-3E53-2E31AC3CF367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8B77D9C-7BF6-B3CA-3B98-697E95A198F5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E64B4C59-A1C0-9974-44EB-C1BD27B1D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D1B2526-722B-9220-67E1-7DE9BD96962A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id="{0541DA20-0CC9-1695-83ED-87273F06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D05F9B-6A8A-2380-AEC4-127B784FD49A}"/>
              </a:ext>
            </a:extLst>
          </p:cNvPr>
          <p:cNvSpPr/>
          <p:nvPr/>
        </p:nvSpPr>
        <p:spPr>
          <a:xfrm>
            <a:off x="545398" y="1782504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ИИС и брокерский счет в данном разделе не указываются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19B8EC-7D8F-DA57-A104-875CFB49D091}"/>
              </a:ext>
            </a:extLst>
          </p:cNvPr>
          <p:cNvSpPr/>
          <p:nvPr/>
        </p:nvSpPr>
        <p:spPr>
          <a:xfrm>
            <a:off x="545398" y="2246442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OZON-</a:t>
            </a:r>
            <a:r>
              <a:rPr lang="ru-RU" sz="1800" dirty="0">
                <a:solidFill>
                  <a:schemeClr val="accent1"/>
                </a:solidFill>
              </a:rPr>
              <a:t>карта может как предусматривать, так и не предусматривать банковский счет, необходимо устанавливать (ООО "</a:t>
            </a:r>
            <a:r>
              <a:rPr lang="ru-RU" sz="1800" dirty="0" err="1">
                <a:solidFill>
                  <a:schemeClr val="accent1"/>
                </a:solidFill>
              </a:rPr>
              <a:t>Еком</a:t>
            </a:r>
            <a:r>
              <a:rPr lang="ru-RU" sz="1800" dirty="0">
                <a:solidFill>
                  <a:schemeClr val="accent1"/>
                </a:solidFill>
              </a:rPr>
              <a:t> Банк")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562F43-A1C8-7411-19B7-9AB70D0C7CD3}"/>
              </a:ext>
            </a:extLst>
          </p:cNvPr>
          <p:cNvSpPr/>
          <p:nvPr/>
        </p:nvSpPr>
        <p:spPr>
          <a:xfrm>
            <a:off x="545398" y="3606318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не является основанием для инициирования антикоррупционной проверки \ контроля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F4A902-59E2-6F44-5797-B68691098032}"/>
              </a:ext>
            </a:extLst>
          </p:cNvPr>
          <p:cNvSpPr/>
          <p:nvPr/>
        </p:nvSpPr>
        <p:spPr>
          <a:xfrm>
            <a:off x="545398" y="4286256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Необходимо разграничивать регулирование для целей раздела 4 справки и для целей статьи 8.2 Федерального закона "О противодействии коррупции" (планируются иные инструктивные материалы)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C67E6C5-C1DB-F6F5-7AF5-D6F0894F6198}"/>
              </a:ext>
            </a:extLst>
          </p:cNvPr>
          <p:cNvSpPr/>
          <p:nvPr/>
        </p:nvSpPr>
        <p:spPr>
          <a:xfrm>
            <a:off x="545398" y="2926380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при отсутствии оснований </a:t>
            </a:r>
            <a:br>
              <a:rPr lang="ru-RU" sz="1800" b="1" dirty="0">
                <a:solidFill>
                  <a:schemeClr val="accent1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>не является нарушением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A1C02E-1955-4D09-2231-90A1607B2F0C}"/>
              </a:ext>
            </a:extLst>
          </p:cNvPr>
          <p:cNvSpPr/>
          <p:nvPr/>
        </p:nvSpPr>
        <p:spPr>
          <a:xfrm>
            <a:off x="545398" y="496619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Инициатива корректировки Указания Банка России № 5798-У обсуждается</a:t>
            </a:r>
          </a:p>
        </p:txBody>
      </p:sp>
    </p:spTree>
    <p:extLst>
      <p:ext uri="{BB962C8B-B14F-4D97-AF65-F5344CB8AC3E}">
        <p14:creationId xmlns:p14="http://schemas.microsoft.com/office/powerpoint/2010/main" val="62279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20327"/>
          <a:stretch/>
        </p:blipFill>
        <p:spPr>
          <a:xfrm>
            <a:off x="8253190" y="1808457"/>
            <a:ext cx="3254400" cy="324108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B966577-88C3-41CE-B41F-CCCFE16D3BFE}"/>
              </a:ext>
            </a:extLst>
          </p:cNvPr>
          <p:cNvSpPr/>
          <p:nvPr/>
        </p:nvSpPr>
        <p:spPr>
          <a:xfrm>
            <a:off x="33746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1"/>
                </a:solidFill>
              </a:rPr>
              <a:t>Политика в сфере противодействия коррупции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37461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AD6BBAC-D95E-92FD-EDC5-8C4A0521D33A}"/>
              </a:ext>
            </a:extLst>
          </p:cNvPr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35D578-7255-EDFD-57DD-EAAA767B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48912"/>
            <a:ext cx="1027940" cy="102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F4136A3-BC4D-9EF4-6BD9-3812D3082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89704"/>
              </p:ext>
            </p:extLst>
          </p:nvPr>
        </p:nvGraphicFramePr>
        <p:xfrm>
          <a:off x="337461" y="2188831"/>
          <a:ext cx="7589715" cy="2695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:a16="http://schemas.microsoft.com/office/drawing/2014/main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Согласованы с заинтересованными федеральными государственными органами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Размещены в открытом доступе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Корректируются при необходимости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0228160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:a16="http://schemas.microsoft.com/office/drawing/2014/main" id="{BFB2C1C3-A5AE-92FE-A531-1560F2519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65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987E4-6B72-8A0B-3158-50E008B26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id="{3DCD48C4-D52C-BF84-A81C-44FBB3E447C3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4C76510-8998-321B-32EA-8FC4BA1B96FD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A575E93-F5D3-1FF0-DCB8-3A08F7DFB220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F020A1F-E9CB-31F4-7583-D57748DB2339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95A7180-EC97-CBD8-6483-9368C0056F60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C3192224-E255-578B-85E0-C9602C727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7619699-F41D-CCE3-3F77-CF3B837C1843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id="{D18F4ED0-4B4B-7F69-9321-2D737D08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Рисунок 13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0FBCD55-985F-200C-745C-9812D3C22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13" y="1284803"/>
            <a:ext cx="6801140" cy="3600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2B4FC70-5169-F447-1F77-6C9EF672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счета, а у его супруги – три; у несовершеннолетних детей счета отсутствуют.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счета служащего (работника) поступило 300 тыс. руб., а на счета его супруги –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lang="ru-RU" altLang="ru-RU" sz="1400" dirty="0">
                <a:solidFill>
                  <a:schemeClr val="accent1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Совокупный доход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составляет 6000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служащего (работника) не заполняется;</a:t>
            </a:r>
            <a:endParaRPr lang="ru-RU" altLang="ru-RU" sz="1400" dirty="0">
              <a:solidFill>
                <a:schemeClr val="accent1"/>
              </a:solidFill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его супруги также не заполняется. 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523544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5F34D-A839-2649-F0A6-3119EFFEB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75BA33C-7982-4639-DBEE-BF85641D1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1"/>
          <a:stretch/>
        </p:blipFill>
        <p:spPr>
          <a:xfrm>
            <a:off x="1781039" y="1256140"/>
            <a:ext cx="8629919" cy="3600000"/>
          </a:xfrm>
          <a:prstGeom prst="rect">
            <a:avLst/>
          </a:prstGeom>
        </p:spPr>
      </p:pic>
      <p:grpSp>
        <p:nvGrpSpPr>
          <p:cNvPr id="2" name="Группа 36">
            <a:extLst>
              <a:ext uri="{FF2B5EF4-FFF2-40B4-BE49-F238E27FC236}">
                <a16:creationId xmlns:a16="http://schemas.microsoft.com/office/drawing/2014/main" id="{26F1E8B5-8DAA-3D05-C3DB-62718AEB6667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E1E596F-3FF7-D4EE-52C0-BC85E65ABE9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0C07FCF-B94B-27FE-D845-48F965AE6997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2A3ED6B-F845-B534-4098-111A88390FC4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7C9CB213-5D12-9B33-2938-67E18769122A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488851A4-703A-EDE9-6CE5-CCF2967BE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32CEB1D-1729-8949-02AF-5110BE3989BB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id="{76F5C43A-F967-A901-9947-524FC048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4993B27-3EEB-1085-DDF3-C62EE50D1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669360"/>
            <a:ext cx="1162003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три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на счета "Б" и "В" переведены денежные средства: </a:t>
            </a:r>
            <a:b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300 тыс. руб. и 100 тыс. руб. соответственно.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900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500 тыс. руб. Таким образом, для целей определения необходимости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заполнения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графы "Сумма поступивших на счет денежных средств (руб.)" раздела 4 справки необходимо сравнивать совокупный доход с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852398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Рисунок 17" descr="Изображение выглядит как снимок экрана, текст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C92F33D-2383-9A8F-62D9-F19E376E2D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4"/>
          <a:stretch/>
        </p:blipFill>
        <p:spPr>
          <a:xfrm>
            <a:off x="1681175" y="1284803"/>
            <a:ext cx="8829647" cy="3600000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81793F4A-4839-4D0D-8416-81CA9EF61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777081"/>
            <a:ext cx="116200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400 тыс. руб.; на счет "Б" – 300 тыс. руб. Сначала со счета "А" на счет "Б" переведены 200 тыс. руб., потом со счета "Б" на счет "А" – 500 тыс. руб.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1400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700 тыс. руб. Таким образом, для целей определения необходимости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заполнения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графы "Сумма поступивших на счет денежных средств (руб.)" раздела 4 справки необходимо сравнивать совокупный доход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700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8B168-AA1E-72C6-8C02-2B91580C5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id="{CED35D63-9024-2D4A-C643-363DD735F5C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842857-72EF-AD4A-7C35-03A3C40C95E0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151568A-B3C7-AC08-6AAD-08A4E6338AA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DAFB105-89EF-FEFC-28F4-8223AA2B242A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6563164E-5213-F314-E2B1-FB92CD45461E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BCA8548-8BAE-ED33-7F5D-5AA6B98E4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CCE8D64-B037-71CF-56C6-056E40447BD4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id="{F7AFA93A-B1F4-D17A-5066-3D55DBA6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снимок экрана, текст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DC8F803A-07C5-D525-5F7A-5B03BFEA1A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70"/>
          <a:stretch/>
        </p:blipFill>
        <p:spPr>
          <a:xfrm>
            <a:off x="1407774" y="1280854"/>
            <a:ext cx="8716052" cy="3600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D0942EE-E272-AB31-60A8-7DE58223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в банкомате сняли 500 тыс. руб. и зачислили их также с помощью банкомата на счет "Б".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1000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1000 тыс. руб. 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1000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375496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543640" y="1580891"/>
            <a:ext cx="11240202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543640" y="2436190"/>
            <a:ext cx="11240202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543640" y="3177647"/>
            <a:ext cx="2781451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Ценные бумаги 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557847" y="3177647"/>
            <a:ext cx="822599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1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543640" y="4300150"/>
            <a:ext cx="11240201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Императивного запрета на приобретение служащим (работником) ценных бумаг нет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0C6844-DA05-4B4A-1EA3-94B11E997E0F}"/>
              </a:ext>
            </a:extLst>
          </p:cNvPr>
          <p:cNvSpPr/>
          <p:nvPr/>
        </p:nvSpPr>
        <p:spPr>
          <a:xfrm>
            <a:off x="545398" y="5365663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Возможность приобретения гражданскими служащими ценных бумаг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(письмо Минтруда России от 22.09.2022 № 28-7/10/В-12862)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C820DE-2A51-18C5-C534-BCF3FA81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228" y="5252357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по вопросам приобретения ценных бумаг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7CF2BE-2F3C-E700-AA22-8ECCD0428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12" y="1372614"/>
            <a:ext cx="3543300" cy="50292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71F8B1-7BDA-6A59-4F7B-8AD6D0BF19D4}"/>
              </a:ext>
            </a:extLst>
          </p:cNvPr>
          <p:cNvSpPr/>
          <p:nvPr/>
        </p:nvSpPr>
        <p:spPr>
          <a:xfrm>
            <a:off x="1782993" y="3356419"/>
            <a:ext cx="5926980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ОФЗ не являются иностранными ценными бумагами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251731-0C6D-7A8F-EDA7-01D44D1B0B36}"/>
              </a:ext>
            </a:extLst>
          </p:cNvPr>
          <p:cNvSpPr/>
          <p:nvPr/>
        </p:nvSpPr>
        <p:spPr>
          <a:xfrm>
            <a:off x="1782994" y="2532269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Запрет на иностранные ценные бумаги действует с даты замещения должности (поэтому взять можно, но потом три месяца, чтобы от них отказаться, а если невозможно, то рассмотреть на комиссии)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F873A3B-352E-1050-9540-3BD226B9BBFC}"/>
              </a:ext>
            </a:extLst>
          </p:cNvPr>
          <p:cNvSpPr/>
          <p:nvPr/>
        </p:nvSpPr>
        <p:spPr>
          <a:xfrm>
            <a:off x="1782993" y="4242663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При конфликте интересов необходимо передать ценные бумаги в доверительное управление и принять меры по урегулированию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A376A5-C541-44CB-861A-982895703565}"/>
              </a:ext>
            </a:extLst>
          </p:cNvPr>
          <p:cNvSpPr txBox="1"/>
          <p:nvPr/>
        </p:nvSpPr>
        <p:spPr>
          <a:xfrm>
            <a:off x="451670" y="234527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CDC91-545D-9749-E2A7-E0F94E3C08D4}"/>
              </a:ext>
            </a:extLst>
          </p:cNvPr>
          <p:cNvSpPr txBox="1"/>
          <p:nvPr/>
        </p:nvSpPr>
        <p:spPr>
          <a:xfrm>
            <a:off x="451670" y="32939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BB771-F18F-74F0-E9D2-051A77D9BE45}"/>
              </a:ext>
            </a:extLst>
          </p:cNvPr>
          <p:cNvSpPr txBox="1"/>
          <p:nvPr/>
        </p:nvSpPr>
        <p:spPr>
          <a:xfrm>
            <a:off x="451670" y="417824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079F76E-2D21-1E32-CFDF-A1ECD6F6DEE8}"/>
              </a:ext>
            </a:extLst>
          </p:cNvPr>
          <p:cNvSpPr/>
          <p:nvPr/>
        </p:nvSpPr>
        <p:spPr>
          <a:xfrm>
            <a:off x="1782994" y="1546846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Допускается приобретение ценных бумаг </a:t>
            </a:r>
          </a:p>
          <a:p>
            <a:r>
              <a:rPr lang="ru-RU" b="1" dirty="0">
                <a:solidFill>
                  <a:schemeClr val="accent1"/>
                </a:solidFill>
              </a:rPr>
              <a:t>(за исключением иностранных отдельными категориями)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33A567-F35F-6EF4-1D35-102402613D59}"/>
              </a:ext>
            </a:extLst>
          </p:cNvPr>
          <p:cNvSpPr txBox="1"/>
          <p:nvPr/>
        </p:nvSpPr>
        <p:spPr>
          <a:xfrm>
            <a:off x="451670" y="135985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31CA8D4-3892-9487-B7FD-6205071EA845}"/>
              </a:ext>
            </a:extLst>
          </p:cNvPr>
          <p:cNvSpPr/>
          <p:nvPr/>
        </p:nvSpPr>
        <p:spPr>
          <a:xfrm>
            <a:off x="1782993" y="5167279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Состав ПИФа является общим имуществом всех пайщиков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4E4569-FDBB-D0AB-D6A4-605C86F13C42}"/>
              </a:ext>
            </a:extLst>
          </p:cNvPr>
          <p:cNvSpPr txBox="1"/>
          <p:nvPr/>
        </p:nvSpPr>
        <p:spPr>
          <a:xfrm>
            <a:off x="451670" y="510286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D41EF25-5F8A-DF71-02D7-CB89D9527DBC}"/>
              </a:ext>
            </a:extLst>
          </p:cNvPr>
          <p:cNvSpPr/>
          <p:nvPr/>
        </p:nvSpPr>
        <p:spPr>
          <a:xfrm>
            <a:off x="1782993" y="6001584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Наличие ценных бумаг не характеризует управление или предпринимательскую деятельность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C4621B-E37F-3162-529C-5D2C8275E0DB}"/>
              </a:ext>
            </a:extLst>
          </p:cNvPr>
          <p:cNvSpPr txBox="1"/>
          <p:nvPr/>
        </p:nvSpPr>
        <p:spPr>
          <a:xfrm>
            <a:off x="451670" y="59371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6.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10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543641" y="5150737"/>
            <a:ext cx="11240202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имеют номинальной стоимости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AAC0D22-0231-458F-B1AE-0A149C9747E0}"/>
              </a:ext>
            </a:extLst>
          </p:cNvPr>
          <p:cNvSpPr/>
          <p:nvPr/>
        </p:nvSpPr>
        <p:spPr>
          <a:xfrm>
            <a:off x="543641" y="1453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EF2350E-5FE8-4E79-BA4A-A3AD83FBA37B}"/>
              </a:ext>
            </a:extLst>
          </p:cNvPr>
          <p:cNvSpPr/>
          <p:nvPr/>
        </p:nvSpPr>
        <p:spPr>
          <a:xfrm>
            <a:off x="543641" y="2718495"/>
            <a:ext cx="11240202" cy="23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располагает, и в этой связи необходимо обратиться в другую организацию (или </a:t>
            </a:r>
            <a:r>
              <a:rPr lang="ru-RU" dirty="0">
                <a:solidFill>
                  <a:schemeClr val="accent1"/>
                </a:solidFill>
              </a:rPr>
              <a:t>допускается использование данных из официальных источников в сети 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Интернет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FACDFB-D28B-9EDF-B5DD-E084395B8A9E}"/>
              </a:ext>
            </a:extLst>
          </p:cNvPr>
          <p:cNvSpPr/>
          <p:nvPr/>
        </p:nvSpPr>
        <p:spPr>
          <a:xfrm>
            <a:off x="543225" y="2284511"/>
            <a:ext cx="11240202" cy="29461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084155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543227" y="4221287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543226" y="4799891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Фактическое пользование указывается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226" y="2167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543225" y="5378495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Транспортные средства в лизинге не отражаются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543227" y="4249925"/>
            <a:ext cx="1124020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543227" y="4716212"/>
            <a:ext cx="11240202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E5D958E-DD04-4D92-9847-FBBE5ABDA311}"/>
              </a:ext>
            </a:extLst>
          </p:cNvPr>
          <p:cNvSpPr/>
          <p:nvPr/>
        </p:nvSpPr>
        <p:spPr>
          <a:xfrm>
            <a:off x="543227" y="2167157"/>
            <a:ext cx="11240202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 лица, в отношении которого справка не представляется, в зависимости от наличия фактов пользования такая доля подлежит отражению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007168E-4FB3-48F0-8566-8D180419FBE4}"/>
              </a:ext>
            </a:extLst>
          </p:cNvPr>
          <p:cNvSpPr/>
          <p:nvPr/>
        </p:nvSpPr>
        <p:spPr>
          <a:xfrm>
            <a:off x="543227" y="3207638"/>
            <a:ext cx="11240202" cy="93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объекты незавершенного строительства;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Пользование может быть "фактическим", а площадь может указываться с учетом применимых обстоятельств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69A351-A12C-D6A5-968F-C419462A4741}"/>
              </a:ext>
            </a:extLst>
          </p:cNvPr>
          <p:cNvSpPr/>
          <p:nvPr/>
        </p:nvSpPr>
        <p:spPr>
          <a:xfrm>
            <a:off x="543227" y="6046500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Административное здание, являющееся местом прохождения федеральной государственной службы,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пользовании не указывается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</a:t>
            </a:r>
            <a:r>
              <a:rPr lang="en-GB" sz="1200" b="1" dirty="0"/>
              <a:t>4</a:t>
            </a:r>
            <a:r>
              <a:rPr lang="ru-RU" sz="1200" b="1" dirty="0"/>
              <a:t> году </a:t>
            </a:r>
            <a:br>
              <a:rPr lang="ru-RU" sz="1200" b="1" dirty="0"/>
            </a:br>
            <a:r>
              <a:rPr lang="ru-RU" sz="1200" b="1" dirty="0"/>
              <a:t>(за отчетный 202</a:t>
            </a:r>
            <a:r>
              <a:rPr lang="en-GB" sz="1200" b="1" dirty="0"/>
              <a:t>3</a:t>
            </a:r>
            <a:r>
              <a:rPr lang="ru-RU" sz="1200" b="1" dirty="0"/>
              <a:t>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 неисполнение обязанностей, установленных в целях противодействия коррупции (версия 2.0)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227" y="1817147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543226" y="3900429"/>
            <a:ext cx="1124020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  <p:sp>
        <p:nvSpPr>
          <p:cNvPr id="2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543227" y="3660577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ИИС отражаются в случае, если размер "свободных" денежных средств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на ИИС равен или превышает 500 тыс. руб.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DDCDC7A-0648-4B18-8929-2ECF385554F0}"/>
              </a:ext>
            </a:extLst>
          </p:cNvPr>
          <p:cNvSpPr/>
          <p:nvPr/>
        </p:nvSpPr>
        <p:spPr>
          <a:xfrm>
            <a:off x="535326" y="2879171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1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1"/>
                </a:solidFill>
              </a:rPr>
              <a:t>эскроу</a:t>
            </a:r>
            <a:r>
              <a:rPr lang="ru-RU" dirty="0">
                <a:solidFill>
                  <a:schemeClr val="accent1"/>
                </a:solidFill>
              </a:rPr>
              <a:t> не зачислены, то застройщик еще ничего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должен; если зачислены, то наоборот (надо смотреть договор)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03B174D-C09D-4580-81A8-8378D5D0E5D6}"/>
              </a:ext>
            </a:extLst>
          </p:cNvPr>
          <p:cNvSpPr/>
          <p:nvPr/>
        </p:nvSpPr>
        <p:spPr>
          <a:xfrm>
            <a:off x="543227" y="4441983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не </a:t>
            </a:r>
            <a:r>
              <a:rPr lang="ru-RU" dirty="0" smtClean="0">
                <a:solidFill>
                  <a:schemeClr val="accent1"/>
                </a:solidFill>
                <a:latin typeface="+mn-lt"/>
              </a:rPr>
              <a:t>указывается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DC797B-9DF1-444A-5D59-AC391FCD80E2}"/>
              </a:ext>
            </a:extLst>
          </p:cNvPr>
          <p:cNvSpPr/>
          <p:nvPr/>
        </p:nvSpPr>
        <p:spPr>
          <a:xfrm>
            <a:off x="543227" y="5223389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Пенсионное страхование в соответствии с Законом Российской Федерации от 27.11.1992 № 4015-I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"Об организации страхового дела в Российской Федерации"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641" y="1950220"/>
            <a:ext cx="11240202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543641" y="3792315"/>
            <a:ext cx="11231887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545800" y="4626417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545800" y="5169563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545800" y="5712709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545800" y="6255855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55528" y="4624939"/>
            <a:ext cx="522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55528" y="5449394"/>
            <a:ext cx="522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6272" y="2151728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Особенности антикоррупционного декларирования в период СВО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53138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35" y="5067086"/>
            <a:ext cx="867247" cy="86724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16339" y="1428414"/>
            <a:ext cx="99241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" name="Объект 11">
            <a:extLst>
              <a:ext uri="{FF2B5EF4-FFF2-40B4-BE49-F238E27FC236}">
                <a16:creationId xmlns:a16="http://schemas.microsoft.com/office/drawing/2014/main" id="{867E8DB3-B053-665E-6759-AFA859D97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10BA26-9F46-344D-A7AD-27696E485293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Указ Президента Российской Федерации от 29.12.2022 № 968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B45569-094B-F682-FDE6-76283721177B}"/>
              </a:ext>
            </a:extLst>
          </p:cNvPr>
          <p:cNvSpPr/>
          <p:nvPr/>
        </p:nvSpPr>
        <p:spPr>
          <a:xfrm>
            <a:off x="535326" y="2820606"/>
            <a:ext cx="11240202" cy="86724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Декларации в отношении супруг (супругов): участников </a:t>
            </a:r>
            <a:r>
              <a:rPr lang="ru-RU" sz="1800" dirty="0" smtClean="0">
                <a:solidFill>
                  <a:schemeClr val="accent1"/>
                </a:solidFill>
              </a:rPr>
              <a:t>СВО, командированных*, мобилизованных* </a:t>
            </a:r>
            <a:r>
              <a:rPr lang="ru-RU" sz="1800" dirty="0">
                <a:solidFill>
                  <a:schemeClr val="accent1"/>
                </a:solidFill>
              </a:rPr>
              <a:t>и (или) </a:t>
            </a:r>
            <a:r>
              <a:rPr lang="ru-RU" sz="1800" dirty="0" smtClean="0">
                <a:solidFill>
                  <a:schemeClr val="accent1"/>
                </a:solidFill>
              </a:rPr>
              <a:t>добровольцев* </a:t>
            </a:r>
            <a:r>
              <a:rPr lang="ru-RU" sz="1800" dirty="0">
                <a:solidFill>
                  <a:schemeClr val="accent1"/>
                </a:solidFill>
              </a:rPr>
              <a:t>не представляются ни в ходе декларационной кампании, ни в иных </a:t>
            </a:r>
            <a:r>
              <a:rPr lang="ru-RU" sz="1800" dirty="0" smtClean="0">
                <a:solidFill>
                  <a:schemeClr val="accent1"/>
                </a:solidFill>
              </a:rPr>
              <a:t>случаях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D8E08A0-856A-638E-406F-89EB64A5F196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</a:t>
            </a:r>
            <a:r>
              <a:rPr lang="ru-RU" sz="1800" dirty="0">
                <a:solidFill>
                  <a:schemeClr val="accent1"/>
                </a:solidFill>
              </a:rPr>
              <a:t>частники СВО (в т.ч. выполнение задач, связанных с ее проведением), командированные для выполнения задач декларации в рамках декларационной </a:t>
            </a:r>
            <a:r>
              <a:rPr lang="ru-RU" sz="1800">
                <a:solidFill>
                  <a:schemeClr val="accent1"/>
                </a:solidFill>
              </a:rPr>
              <a:t>кампании </a:t>
            </a:r>
            <a:r>
              <a:rPr lang="ru-RU" sz="1800" smtClean="0">
                <a:solidFill>
                  <a:schemeClr val="accent1"/>
                </a:solidFill>
              </a:rPr>
              <a:t>не </a:t>
            </a:r>
            <a:r>
              <a:rPr lang="ru-RU" sz="1800" dirty="0">
                <a:solidFill>
                  <a:schemeClr val="accent1"/>
                </a:solidFill>
              </a:rPr>
              <a:t>представляют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4D1643-3AB9-FC97-0392-85E54D8162EB}"/>
              </a:ext>
            </a:extLst>
          </p:cNvPr>
          <p:cNvSpPr/>
          <p:nvPr/>
        </p:nvSpPr>
        <p:spPr>
          <a:xfrm>
            <a:off x="545398" y="5176710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Инструктивно-методические материалы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AD4597B-06CA-0154-A71C-3B9BE671888D}"/>
              </a:ext>
            </a:extLst>
          </p:cNvPr>
          <p:cNvSpPr/>
          <p:nvPr/>
        </p:nvSpPr>
        <p:spPr>
          <a:xfrm>
            <a:off x="535326" y="3834694"/>
            <a:ext cx="11240202" cy="41133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Сроки пребывания и момент пребывания не имеют значения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53E5F8-FD84-8C11-22FA-18BF3177649D}"/>
              </a:ext>
            </a:extLst>
          </p:cNvPr>
          <p:cNvSpPr/>
          <p:nvPr/>
        </p:nvSpPr>
        <p:spPr>
          <a:xfrm>
            <a:off x="535326" y="439287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Вопросы доказывания наличия статуса вариативны; для внутренних целей оно нецелесообразно, поскольку орган публичной власти (организация) обладает такой информацией самостоятельно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153E5F8-FD84-8C11-22FA-18BF3177649D}"/>
              </a:ext>
            </a:extLst>
          </p:cNvPr>
          <p:cNvSpPr/>
          <p:nvPr/>
        </p:nvSpPr>
        <p:spPr>
          <a:xfrm>
            <a:off x="545399" y="6074510"/>
            <a:ext cx="11240202" cy="57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1"/>
                </a:solidFill>
              </a:rPr>
              <a:t>* Если они обладают таким статусом </a:t>
            </a:r>
            <a:r>
              <a:rPr lang="ru-RU" sz="1400" dirty="0">
                <a:solidFill>
                  <a:schemeClr val="accent1"/>
                </a:solidFill>
              </a:rPr>
              <a:t>на момент </a:t>
            </a:r>
            <a:r>
              <a:rPr lang="ru-RU" sz="1400" dirty="0" smtClean="0">
                <a:solidFill>
                  <a:schemeClr val="accent1"/>
                </a:solidFill>
              </a:rPr>
              <a:t>декларирования</a:t>
            </a:r>
            <a:endParaRPr lang="ru-RU" sz="1400" dirty="0">
              <a:solidFill>
                <a:schemeClr val="accent1"/>
              </a:solidFill>
            </a:endParaRPr>
          </a:p>
          <a:p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7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"потерь"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"Уникальная" ситуация: приложите сразу подтверждающие документы</a:t>
            </a: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Консультативная помощь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2B38FB8-59F8-4EB3-ADDE-352A01208551}"/>
              </a:ext>
            </a:extLst>
          </p:cNvPr>
          <p:cNvGraphicFramePr/>
          <p:nvPr/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273191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региональных и муниципальных органов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40" y="16802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федеральных государственных органов (организаций)</a:t>
            </a:r>
          </a:p>
        </p:txBody>
      </p:sp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2600" y="210250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Федеральным законом от 06.02.2023 № 12-ФЗ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2600" y="2776152"/>
            <a:ext cx="5441950" cy="8717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Указом Президента Российской Федерации от 22.01.2024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61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id="{1B3F1664-2EA9-CBFB-5F5F-30EDA40485F2}"/>
              </a:ext>
            </a:extLst>
          </p:cNvPr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2600" y="3742098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Подчеркнуты различия регулирования указов Президента Российской Федерации от 06.12.2022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886 и от 29.12.2022 № 968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2600" y="471703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Обращено внимание на формирование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дат печати справки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:a16="http://schemas.microsoft.com/office/drawing/2014/main" id="{8CC22366-FA20-8735-B43F-8A0044E96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D170F4-5FD9-83B1-7EE1-D5831F709B73}"/>
              </a:ext>
            </a:extLst>
          </p:cNvPr>
          <p:cNvSpPr/>
          <p:nvPr/>
        </p:nvSpPr>
        <p:spPr>
          <a:xfrm>
            <a:off x="6392060" y="2102503"/>
            <a:ext cx="5441950" cy="14190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Предоставлен порядок действий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представить справку вследствие не зависящих обстоятельств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 путать с невозможностью по объективным и уважительным причинам)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2B2ED3-5BD2-1F1B-DBB5-6863646FE6F6}"/>
              </a:ext>
            </a:extLst>
          </p:cNvPr>
          <p:cNvSpPr/>
          <p:nvPr/>
        </p:nvSpPr>
        <p:spPr>
          <a:xfrm>
            <a:off x="6392060" y="368151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Если супруг (супруга) проходит военную службу, допускается на титульном листе указывать «Военнослужащий»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CACF7F-E476-CF80-AB4F-1D20665D37BA}"/>
              </a:ext>
            </a:extLst>
          </p:cNvPr>
          <p:cNvSpPr/>
          <p:nvPr/>
        </p:nvSpPr>
        <p:spPr>
          <a:xfrm>
            <a:off x="6392060" y="47163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 порядок заполнения раздела 1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ИП, применяющих разные СН</a:t>
            </a: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B5319-D48F-696F-1100-A75A11F81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BB2C055-6112-B75F-440B-AC2639567486}"/>
              </a:ext>
            </a:extLst>
          </p:cNvPr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2518925-2A61-B8C2-1BAB-FA8595883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048705C5-E08D-867B-17E3-934B8C5D1E51}"/>
                </a:ext>
              </a:extLst>
            </p:cNvPr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>
            <a:extLst>
              <a:ext uri="{FF2B5EF4-FFF2-40B4-BE49-F238E27FC236}">
                <a16:creationId xmlns:a16="http://schemas.microsoft.com/office/drawing/2014/main" id="{56C5AD90-B118-FCBB-5139-FDDAFB478764}"/>
              </a:ext>
            </a:extLst>
          </p:cNvPr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B90CE7F-CCF2-B7C9-B392-78177D2324D5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72D5244B-3947-E39E-7F58-883DF4D52AD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C91A8522-299B-4E5D-0AE8-217C99C38B4F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E2148888-4D15-889C-443B-F7A10B73DFA1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A0C1BD6-285B-01ED-1195-FE2B13548191}"/>
              </a:ext>
            </a:extLst>
          </p:cNvPr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id="{BB632D0B-E0C0-2ED0-48CB-36445F1CEC2E}"/>
              </a:ext>
            </a:extLst>
          </p:cNvPr>
          <p:cNvSpPr/>
          <p:nvPr/>
        </p:nvSpPr>
        <p:spPr>
          <a:xfrm>
            <a:off x="3742098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>
            <a:extLst>
              <a:ext uri="{FF2B5EF4-FFF2-40B4-BE49-F238E27FC236}">
                <a16:creationId xmlns:a16="http://schemas.microsoft.com/office/drawing/2014/main" id="{00D4C61C-3680-0176-F4CA-7908DB99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D55AA6D-5256-1532-9A35-6A90B45CB0FA}"/>
              </a:ext>
            </a:extLst>
          </p:cNvPr>
          <p:cNvSpPr/>
          <p:nvPr/>
        </p:nvSpPr>
        <p:spPr>
          <a:xfrm>
            <a:off x="322600" y="2097238"/>
            <a:ext cx="5443200" cy="8747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для ценных бумаг доходом является положительный финансовый результат, т.е. «налоговая база»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2C2B48D-1972-5578-D50C-5D6B34C2CDA0}"/>
              </a:ext>
            </a:extLst>
          </p:cNvPr>
          <p:cNvSpPr/>
          <p:nvPr/>
        </p:nvSpPr>
        <p:spPr>
          <a:xfrm>
            <a:off x="6392060" y="210250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закрытые счета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не </a:t>
            </a:r>
            <a:r>
              <a:rPr lang="ru-RU" b="1" dirty="0" smtClean="0">
                <a:solidFill>
                  <a:schemeClr val="accent1"/>
                </a:solidFill>
              </a:rPr>
              <a:t>отражаются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B20A79E-3B13-778A-427E-3C533A51CC91}"/>
              </a:ext>
            </a:extLst>
          </p:cNvPr>
          <p:cNvSpPr/>
          <p:nvPr/>
        </p:nvSpPr>
        <p:spPr>
          <a:xfrm>
            <a:off x="322600" y="404661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Подсвечено, что в разделе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указываются счета, а не карты («Пушкинская карта» не указывается)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457B62D-64B9-8022-9A34-8B3CC20762DC}"/>
              </a:ext>
            </a:extLst>
          </p:cNvPr>
          <p:cNvSpPr/>
          <p:nvPr/>
        </p:nvSpPr>
        <p:spPr>
          <a:xfrm>
            <a:off x="322600" y="5021307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Даны особенности заполнения раздела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счета цифрового рубля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FDFB137-2FA7-8D29-117B-E3AA46D93A23}"/>
              </a:ext>
            </a:extLst>
          </p:cNvPr>
          <p:cNvSpPr/>
          <p:nvPr/>
        </p:nvSpPr>
        <p:spPr>
          <a:xfrm>
            <a:off x="6392060" y="435136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Уточнены положения, что в разделе 4 справки не указываются электронные средства платежа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:a16="http://schemas.microsoft.com/office/drawing/2014/main" id="{78F0C8CB-EB09-0FFA-E515-5B6A9A072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E3D83D-AD94-E4EC-0AA2-54414575B8B1}"/>
              </a:ext>
            </a:extLst>
          </p:cNvPr>
          <p:cNvSpPr/>
          <p:nvPr/>
        </p:nvSpPr>
        <p:spPr>
          <a:xfrm>
            <a:off x="322600" y="307192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Уточнено, что сумма сделки в иностранной валюте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разделе 2 справки указывается в рублях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по курсу на дату совершения сделки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A7AE6F-C4B7-380D-91EE-565F0C58DDEA}"/>
              </a:ext>
            </a:extLst>
          </p:cNvPr>
          <p:cNvSpPr/>
          <p:nvPr/>
        </p:nvSpPr>
        <p:spPr>
          <a:xfrm>
            <a:off x="6392060" y="275252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Отмечено, что счета в иностранных кредитных организациях указываются с учетом обстоятельств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680D15-6494-90E4-A03E-AE7632279EA2}"/>
              </a:ext>
            </a:extLst>
          </p:cNvPr>
          <p:cNvSpPr/>
          <p:nvPr/>
        </p:nvSpPr>
        <p:spPr>
          <a:xfrm>
            <a:off x="6392060" y="340254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Подробно расписаны особенности заполнения графы «Сумма поступивших денежных средств (руб.)» раздела 4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409586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1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Подготовить правоустанавливающие и иные официальные документы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(очень много вопросов на конкретные ситуации, которые требуют анализ документов)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Скачать (</a:t>
            </a:r>
            <a:r>
              <a:rPr lang="en-US" b="1" dirty="0">
                <a:solidFill>
                  <a:schemeClr val="accent1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1"/>
                </a:solidFill>
              </a:rPr>
              <a:t>)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и установить СПО "Справки БК"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4023</Words>
  <Application>Microsoft Office PowerPoint</Application>
  <PresentationFormat>Широкоэкранный</PresentationFormat>
  <Paragraphs>447</Paragraphs>
  <Slides>44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7" baseType="lpstr">
      <vt:lpstr>Aharoni</vt:lpstr>
      <vt:lpstr>Arial</vt:lpstr>
      <vt:lpstr>Arial Black</vt:lpstr>
      <vt:lpstr>Bookman Old Style</vt:lpstr>
      <vt:lpstr>Calibri</vt:lpstr>
      <vt:lpstr>Calibri (Основной текст)</vt:lpstr>
      <vt:lpstr>Calibri Light</vt:lpstr>
      <vt:lpstr>Courier New</vt:lpstr>
      <vt:lpstr>Ebrima</vt:lpstr>
      <vt:lpstr>Segoe UI Black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 петя</dc:creator>
  <cp:lastModifiedBy>User</cp:lastModifiedBy>
  <cp:revision>21</cp:revision>
  <cp:lastPrinted>2023-02-01T06:50:15Z</cp:lastPrinted>
  <dcterms:created xsi:type="dcterms:W3CDTF">2023-01-24T11:09:06Z</dcterms:created>
  <dcterms:modified xsi:type="dcterms:W3CDTF">2024-03-27T12:02:32Z</dcterms:modified>
</cp:coreProperties>
</file>